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diagrams/data1.xml" ContentType="application/vnd.openxmlformats-officedocument.drawingml.diagramData+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diagrams/data2.xml" ContentType="application/vnd.openxmlformats-officedocument.drawingml.diagramData+xml"/>
  <Override PartName="/ppt/slides/slide1.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rawing1.xml" ContentType="application/vnd.ms-office.drawingml.diagramDrawing+xml"/>
  <Override PartName="/ppt/theme/theme2.xml" ContentType="application/vnd.openxmlformats-officedocument.theme+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1.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8" r:id="rId3"/>
    <p:sldId id="279" r:id="rId4"/>
    <p:sldId id="286" r:id="rId5"/>
    <p:sldId id="290" r:id="rId6"/>
    <p:sldId id="281" r:id="rId7"/>
    <p:sldId id="282" r:id="rId8"/>
    <p:sldId id="291" r:id="rId9"/>
    <p:sldId id="292" r:id="rId10"/>
    <p:sldId id="298" r:id="rId11"/>
    <p:sldId id="300" r:id="rId12"/>
    <p:sldId id="297" r:id="rId13"/>
    <p:sldId id="293" r:id="rId14"/>
    <p:sldId id="303" r:id="rId15"/>
    <p:sldId id="294" r:id="rId16"/>
    <p:sldId id="284" r:id="rId1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03"/>
    <a:srgbClr val="263AF6"/>
    <a:srgbClr val="DA0000"/>
    <a:srgbClr val="2156BF"/>
    <a:srgbClr val="E6E6E6"/>
    <a:srgbClr val="0000FF"/>
    <a:srgbClr val="FFC409"/>
    <a:srgbClr val="4CCFEE"/>
    <a:srgbClr val="15BAE1"/>
    <a:srgbClr val="FF5B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23" autoAdjust="0"/>
    <p:restoredTop sz="94660"/>
  </p:normalViewPr>
  <p:slideViewPr>
    <p:cSldViewPr snapToGrid="0">
      <p:cViewPr varScale="1">
        <p:scale>
          <a:sx n="104" d="100"/>
          <a:sy n="104" d="100"/>
        </p:scale>
        <p:origin x="53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A64109-A434-431A-B957-2FD7D5BF2FD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A7A5C94-911E-4ED9-A88D-750EFC06B441}">
      <dgm:prSet/>
      <dgm:spPr/>
      <dgm:t>
        <a:bodyPr/>
        <a:lstStyle/>
        <a:p>
          <a:r>
            <a:rPr lang="it-IT" b="1"/>
            <a:t>Work with vulnerable communities </a:t>
          </a:r>
          <a:r>
            <a:rPr lang="it-IT"/>
            <a:t>by fostering science education in children and youths aged from 0-16 years old, and their families, through formal and non-formal pedagogical institutions.</a:t>
          </a:r>
          <a:endParaRPr lang="en-US"/>
        </a:p>
      </dgm:t>
    </dgm:pt>
    <dgm:pt modelId="{D33E2BC7-54A6-4029-8D4E-6E11533BA2C1}" type="parTrans" cxnId="{602C02BD-A146-4463-BE82-0A9A88BB8F8C}">
      <dgm:prSet/>
      <dgm:spPr/>
      <dgm:t>
        <a:bodyPr/>
        <a:lstStyle/>
        <a:p>
          <a:endParaRPr lang="en-US"/>
        </a:p>
      </dgm:t>
    </dgm:pt>
    <dgm:pt modelId="{DB8F7848-1956-4D23-963C-C1EFC7EB5588}" type="sibTrans" cxnId="{602C02BD-A146-4463-BE82-0A9A88BB8F8C}">
      <dgm:prSet/>
      <dgm:spPr/>
      <dgm:t>
        <a:bodyPr/>
        <a:lstStyle/>
        <a:p>
          <a:endParaRPr lang="en-US"/>
        </a:p>
      </dgm:t>
    </dgm:pt>
    <dgm:pt modelId="{475DFF00-D34F-4925-8792-CD2ECF422314}">
      <dgm:prSet/>
      <dgm:spPr/>
      <dgm:t>
        <a:bodyPr/>
        <a:lstStyle/>
        <a:p>
          <a:r>
            <a:rPr lang="it-IT" b="1"/>
            <a:t>Raise awareness at an institutional level </a:t>
          </a:r>
          <a:r>
            <a:rPr lang="it-IT"/>
            <a:t>(policy-makers, museum representatives, schools, associations, etc.), of some value-laden practices in science education activities and provide tools to redress such practices.</a:t>
          </a:r>
          <a:endParaRPr lang="en-US"/>
        </a:p>
      </dgm:t>
    </dgm:pt>
    <dgm:pt modelId="{B9B4CECB-72C8-42DF-A1D5-C16360F57F7E}" type="parTrans" cxnId="{BF1ED045-6EE2-4E11-A231-FB164572D884}">
      <dgm:prSet/>
      <dgm:spPr/>
      <dgm:t>
        <a:bodyPr/>
        <a:lstStyle/>
        <a:p>
          <a:endParaRPr lang="en-US"/>
        </a:p>
      </dgm:t>
    </dgm:pt>
    <dgm:pt modelId="{7005B2CF-70F4-4345-B79B-7816AF4AA592}" type="sibTrans" cxnId="{BF1ED045-6EE2-4E11-A231-FB164572D884}">
      <dgm:prSet/>
      <dgm:spPr/>
      <dgm:t>
        <a:bodyPr/>
        <a:lstStyle/>
        <a:p>
          <a:endParaRPr lang="en-US"/>
        </a:p>
      </dgm:t>
    </dgm:pt>
    <dgm:pt modelId="{5B9A0A25-4A25-4CA6-85F4-B38F79064E41}">
      <dgm:prSet/>
      <dgm:spPr/>
      <dgm:t>
        <a:bodyPr/>
        <a:lstStyle/>
        <a:p>
          <a:r>
            <a:rPr lang="it-IT" b="1"/>
            <a:t>Promote engagement in inclusive science education </a:t>
          </a:r>
          <a:r>
            <a:rPr lang="it-IT"/>
            <a:t>through the creation of working groups with scientists or science-related members of those vulnerable communities co-participating in different programmes to foster inclusive science education.</a:t>
          </a:r>
          <a:endParaRPr lang="en-US"/>
        </a:p>
      </dgm:t>
    </dgm:pt>
    <dgm:pt modelId="{0F7BF36E-FAF7-4141-B60E-A9EA3161D953}" type="parTrans" cxnId="{C75E5144-D374-4CAA-B9BD-25B7519F38F2}">
      <dgm:prSet/>
      <dgm:spPr/>
      <dgm:t>
        <a:bodyPr/>
        <a:lstStyle/>
        <a:p>
          <a:endParaRPr lang="en-US"/>
        </a:p>
      </dgm:t>
    </dgm:pt>
    <dgm:pt modelId="{D4AF06A9-0250-4D94-9C61-B01F908608E8}" type="sibTrans" cxnId="{C75E5144-D374-4CAA-B9BD-25B7519F38F2}">
      <dgm:prSet/>
      <dgm:spPr/>
      <dgm:t>
        <a:bodyPr/>
        <a:lstStyle/>
        <a:p>
          <a:endParaRPr lang="en-US"/>
        </a:p>
      </dgm:t>
    </dgm:pt>
    <dgm:pt modelId="{D1F79A18-4890-2742-B4F9-74F470449F37}" type="pres">
      <dgm:prSet presAssocID="{87A64109-A434-431A-B957-2FD7D5BF2FD5}" presName="linear" presStyleCnt="0">
        <dgm:presLayoutVars>
          <dgm:animLvl val="lvl"/>
          <dgm:resizeHandles val="exact"/>
        </dgm:presLayoutVars>
      </dgm:prSet>
      <dgm:spPr/>
    </dgm:pt>
    <dgm:pt modelId="{FD672686-6482-D84D-8570-A0FB29419AA0}" type="pres">
      <dgm:prSet presAssocID="{EA7A5C94-911E-4ED9-A88D-750EFC06B441}" presName="parentText" presStyleLbl="node1" presStyleIdx="0" presStyleCnt="3">
        <dgm:presLayoutVars>
          <dgm:chMax val="0"/>
          <dgm:bulletEnabled val="1"/>
        </dgm:presLayoutVars>
      </dgm:prSet>
      <dgm:spPr/>
    </dgm:pt>
    <dgm:pt modelId="{FC44D359-58B5-E141-A5EC-0C509C24E4BC}" type="pres">
      <dgm:prSet presAssocID="{DB8F7848-1956-4D23-963C-C1EFC7EB5588}" presName="spacer" presStyleCnt="0"/>
      <dgm:spPr/>
    </dgm:pt>
    <dgm:pt modelId="{E614D5D4-CD3F-EA44-B126-A551ED7B6301}" type="pres">
      <dgm:prSet presAssocID="{475DFF00-D34F-4925-8792-CD2ECF422314}" presName="parentText" presStyleLbl="node1" presStyleIdx="1" presStyleCnt="3">
        <dgm:presLayoutVars>
          <dgm:chMax val="0"/>
          <dgm:bulletEnabled val="1"/>
        </dgm:presLayoutVars>
      </dgm:prSet>
      <dgm:spPr/>
    </dgm:pt>
    <dgm:pt modelId="{78DCC0C4-A3D6-DD41-8CE3-1D6D51851567}" type="pres">
      <dgm:prSet presAssocID="{7005B2CF-70F4-4345-B79B-7816AF4AA592}" presName="spacer" presStyleCnt="0"/>
      <dgm:spPr/>
    </dgm:pt>
    <dgm:pt modelId="{3EF3C9FB-05EF-7F48-A618-280B34333D2B}" type="pres">
      <dgm:prSet presAssocID="{5B9A0A25-4A25-4CA6-85F4-B38F79064E41}" presName="parentText" presStyleLbl="node1" presStyleIdx="2" presStyleCnt="3">
        <dgm:presLayoutVars>
          <dgm:chMax val="0"/>
          <dgm:bulletEnabled val="1"/>
        </dgm:presLayoutVars>
      </dgm:prSet>
      <dgm:spPr/>
    </dgm:pt>
  </dgm:ptLst>
  <dgm:cxnLst>
    <dgm:cxn modelId="{C75E5144-D374-4CAA-B9BD-25B7519F38F2}" srcId="{87A64109-A434-431A-B957-2FD7D5BF2FD5}" destId="{5B9A0A25-4A25-4CA6-85F4-B38F79064E41}" srcOrd="2" destOrd="0" parTransId="{0F7BF36E-FAF7-4141-B60E-A9EA3161D953}" sibTransId="{D4AF06A9-0250-4D94-9C61-B01F908608E8}"/>
    <dgm:cxn modelId="{BF1ED045-6EE2-4E11-A231-FB164572D884}" srcId="{87A64109-A434-431A-B957-2FD7D5BF2FD5}" destId="{475DFF00-D34F-4925-8792-CD2ECF422314}" srcOrd="1" destOrd="0" parTransId="{B9B4CECB-72C8-42DF-A1D5-C16360F57F7E}" sibTransId="{7005B2CF-70F4-4345-B79B-7816AF4AA592}"/>
    <dgm:cxn modelId="{15E14B4A-5DCF-CD43-AB05-7DA71CC853DB}" type="presOf" srcId="{EA7A5C94-911E-4ED9-A88D-750EFC06B441}" destId="{FD672686-6482-D84D-8570-A0FB29419AA0}" srcOrd="0" destOrd="0" presId="urn:microsoft.com/office/officeart/2005/8/layout/vList2"/>
    <dgm:cxn modelId="{58D8F38E-4333-D841-9857-A5CCADDB068A}" type="presOf" srcId="{5B9A0A25-4A25-4CA6-85F4-B38F79064E41}" destId="{3EF3C9FB-05EF-7F48-A618-280B34333D2B}" srcOrd="0" destOrd="0" presId="urn:microsoft.com/office/officeart/2005/8/layout/vList2"/>
    <dgm:cxn modelId="{591FC695-F262-C848-97A2-100786BC6BFA}" type="presOf" srcId="{87A64109-A434-431A-B957-2FD7D5BF2FD5}" destId="{D1F79A18-4890-2742-B4F9-74F470449F37}" srcOrd="0" destOrd="0" presId="urn:microsoft.com/office/officeart/2005/8/layout/vList2"/>
    <dgm:cxn modelId="{602C02BD-A146-4463-BE82-0A9A88BB8F8C}" srcId="{87A64109-A434-431A-B957-2FD7D5BF2FD5}" destId="{EA7A5C94-911E-4ED9-A88D-750EFC06B441}" srcOrd="0" destOrd="0" parTransId="{D33E2BC7-54A6-4029-8D4E-6E11533BA2C1}" sibTransId="{DB8F7848-1956-4D23-963C-C1EFC7EB5588}"/>
    <dgm:cxn modelId="{574462E6-D078-1848-ABA7-BFABA55E320B}" type="presOf" srcId="{475DFF00-D34F-4925-8792-CD2ECF422314}" destId="{E614D5D4-CD3F-EA44-B126-A551ED7B6301}" srcOrd="0" destOrd="0" presId="urn:microsoft.com/office/officeart/2005/8/layout/vList2"/>
    <dgm:cxn modelId="{DF05BF91-A820-5146-8581-9F1E0B0FFF11}" type="presParOf" srcId="{D1F79A18-4890-2742-B4F9-74F470449F37}" destId="{FD672686-6482-D84D-8570-A0FB29419AA0}" srcOrd="0" destOrd="0" presId="urn:microsoft.com/office/officeart/2005/8/layout/vList2"/>
    <dgm:cxn modelId="{2860DD4F-CD19-C34C-95E6-224E897AF4C5}" type="presParOf" srcId="{D1F79A18-4890-2742-B4F9-74F470449F37}" destId="{FC44D359-58B5-E141-A5EC-0C509C24E4BC}" srcOrd="1" destOrd="0" presId="urn:microsoft.com/office/officeart/2005/8/layout/vList2"/>
    <dgm:cxn modelId="{C811AAE5-D5A1-E24A-BCE5-2F97B453C772}" type="presParOf" srcId="{D1F79A18-4890-2742-B4F9-74F470449F37}" destId="{E614D5D4-CD3F-EA44-B126-A551ED7B6301}" srcOrd="2" destOrd="0" presId="urn:microsoft.com/office/officeart/2005/8/layout/vList2"/>
    <dgm:cxn modelId="{9A3E909A-4D79-354F-8707-6082DD62F21B}" type="presParOf" srcId="{D1F79A18-4890-2742-B4F9-74F470449F37}" destId="{78DCC0C4-A3D6-DD41-8CE3-1D6D51851567}" srcOrd="3" destOrd="0" presId="urn:microsoft.com/office/officeart/2005/8/layout/vList2"/>
    <dgm:cxn modelId="{95F27470-2E02-A541-8419-462440493ED1}" type="presParOf" srcId="{D1F79A18-4890-2742-B4F9-74F470449F37}" destId="{3EF3C9FB-05EF-7F48-A618-280B34333D2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D6F2BF-0D24-1F40-98C3-C89D12990B15}"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it-IT"/>
        </a:p>
      </dgm:t>
    </dgm:pt>
    <dgm:pt modelId="{634AF7C5-42E4-3F43-815D-21D65448A05C}">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it-HU" dirty="0"/>
            <a:t>– Promote the social inclusion of adults with disabilities and mental illness, through the capacity building of professionals and organizations working in this field.</a:t>
          </a:r>
          <a:r>
            <a:rPr lang="it-HU" sz="1800" dirty="0">
              <a:solidFill>
                <a:srgbClr val="0070C0"/>
              </a:solidFill>
              <a:effectLst/>
              <a:latin typeface="Hind" panose="02000000000000000000" pitchFamily="2" charset="77"/>
              <a:ea typeface="Times New Roman" panose="02020603050405020304" pitchFamily="18" charset="0"/>
            </a:rPr>
            <a:t> ART &amp; INCLUSION project target groups are adults with disability and adults with mental illness, who tend to have less participation in adult education, formal or non-formal, in lifelong learning activities and in the labour market. </a:t>
          </a:r>
          <a:br>
            <a:rPr lang="it-IT" sz="1100" dirty="0"/>
          </a:br>
          <a:endParaRPr lang="it-IT" sz="2800" dirty="0">
            <a:solidFill>
              <a:schemeClr val="tx2"/>
            </a:solidFill>
          </a:endParaRPr>
        </a:p>
        <a:p>
          <a:pPr marL="0" lvl="0" defTabSz="444500">
            <a:lnSpc>
              <a:spcPct val="90000"/>
            </a:lnSpc>
            <a:spcBef>
              <a:spcPct val="0"/>
            </a:spcBef>
            <a:spcAft>
              <a:spcPct val="35000"/>
            </a:spcAft>
            <a:buNone/>
          </a:pPr>
          <a:endParaRPr lang="it-HU" dirty="0"/>
        </a:p>
      </dgm:t>
    </dgm:pt>
    <dgm:pt modelId="{794B0B37-0061-DE48-8088-710F15B023B0}" type="parTrans" cxnId="{E6807C04-4F34-1E43-B3CC-28497EC85AF7}">
      <dgm:prSet/>
      <dgm:spPr/>
      <dgm:t>
        <a:bodyPr/>
        <a:lstStyle/>
        <a:p>
          <a:endParaRPr lang="it-IT"/>
        </a:p>
      </dgm:t>
    </dgm:pt>
    <dgm:pt modelId="{6DF98084-E5ED-444A-A421-917F135218BF}" type="sibTrans" cxnId="{E6807C04-4F34-1E43-B3CC-28497EC85AF7}">
      <dgm:prSet/>
      <dgm:spPr/>
      <dgm:t>
        <a:bodyPr/>
        <a:lstStyle/>
        <a:p>
          <a:endParaRPr lang="it-IT"/>
        </a:p>
      </dgm:t>
    </dgm:pt>
    <dgm:pt modelId="{DF05A8FF-03C2-1F45-93C0-2A2359EFA4A8}">
      <dgm:prSet/>
      <dgm:spPr/>
      <dgm:t>
        <a:bodyPr/>
        <a:lstStyle/>
        <a:p>
          <a:r>
            <a:rPr lang="it-HU"/>
            <a:t>– Promote the production of knowledge in the context of the use of artistic methodologies in non-formal education as an adjunct to the construction of the individual life project of people with disabilities and mental illness.</a:t>
          </a:r>
        </a:p>
      </dgm:t>
    </dgm:pt>
    <dgm:pt modelId="{7AC7C3B8-0AFA-534C-9A2E-9A013C594A0B}" type="parTrans" cxnId="{1F155AAF-9420-7E47-9A70-D2466542DDD7}">
      <dgm:prSet/>
      <dgm:spPr/>
      <dgm:t>
        <a:bodyPr/>
        <a:lstStyle/>
        <a:p>
          <a:endParaRPr lang="it-IT"/>
        </a:p>
      </dgm:t>
    </dgm:pt>
    <dgm:pt modelId="{7A0454FE-25CE-944A-B01A-AE8257C2F1E3}" type="sibTrans" cxnId="{1F155AAF-9420-7E47-9A70-D2466542DDD7}">
      <dgm:prSet/>
      <dgm:spPr/>
      <dgm:t>
        <a:bodyPr/>
        <a:lstStyle/>
        <a:p>
          <a:endParaRPr lang="it-IT"/>
        </a:p>
      </dgm:t>
    </dgm:pt>
    <dgm:pt modelId="{9308920C-8D2C-7E4E-B615-2E3132F13835}">
      <dgm:prSet/>
      <dgm:spPr/>
      <dgm:t>
        <a:bodyPr/>
        <a:lstStyle/>
        <a:p>
          <a:r>
            <a:rPr lang="it-HU"/>
            <a:t>– Promote the exchange of good practices among professionals, aiming its transnational replication.</a:t>
          </a:r>
        </a:p>
      </dgm:t>
    </dgm:pt>
    <dgm:pt modelId="{1BC23C25-A53A-8E47-AB94-980D3E4CC1BD}" type="parTrans" cxnId="{8EF0250E-20E7-2247-B064-1A94EDC14243}">
      <dgm:prSet/>
      <dgm:spPr/>
      <dgm:t>
        <a:bodyPr/>
        <a:lstStyle/>
        <a:p>
          <a:endParaRPr lang="it-IT"/>
        </a:p>
      </dgm:t>
    </dgm:pt>
    <dgm:pt modelId="{BC25E39F-0CD8-BB48-AD55-85620D4DAFF6}" type="sibTrans" cxnId="{8EF0250E-20E7-2247-B064-1A94EDC14243}">
      <dgm:prSet/>
      <dgm:spPr/>
      <dgm:t>
        <a:bodyPr/>
        <a:lstStyle/>
        <a:p>
          <a:endParaRPr lang="it-IT"/>
        </a:p>
      </dgm:t>
    </dgm:pt>
    <dgm:pt modelId="{0F9CC3E7-BE3C-0340-A7D9-7741F8A66EAE}">
      <dgm:prSet/>
      <dgm:spPr/>
      <dgm:t>
        <a:bodyPr/>
        <a:lstStyle/>
        <a:p>
          <a:r>
            <a:rPr lang="it-HU"/>
            <a:t>– Contribute to the development of innovative practices in adult education, namely non-formal education throughout art.</a:t>
          </a:r>
        </a:p>
      </dgm:t>
    </dgm:pt>
    <dgm:pt modelId="{D3A74342-4058-D246-9CFA-52854696A62D}" type="parTrans" cxnId="{BB6E0212-820B-FC4C-9DBB-2856CA2271CD}">
      <dgm:prSet/>
      <dgm:spPr/>
      <dgm:t>
        <a:bodyPr/>
        <a:lstStyle/>
        <a:p>
          <a:endParaRPr lang="it-IT"/>
        </a:p>
      </dgm:t>
    </dgm:pt>
    <dgm:pt modelId="{3C6B9274-24CA-C248-BE02-1F23B04B4D53}" type="sibTrans" cxnId="{BB6E0212-820B-FC4C-9DBB-2856CA2271CD}">
      <dgm:prSet/>
      <dgm:spPr/>
      <dgm:t>
        <a:bodyPr/>
        <a:lstStyle/>
        <a:p>
          <a:endParaRPr lang="it-IT"/>
        </a:p>
      </dgm:t>
    </dgm:pt>
    <dgm:pt modelId="{1CBACE07-0FF6-164B-A8DB-0287B92CE3EB}" type="pres">
      <dgm:prSet presAssocID="{B3D6F2BF-0D24-1F40-98C3-C89D12990B15}" presName="linearFlow" presStyleCnt="0">
        <dgm:presLayoutVars>
          <dgm:dir/>
          <dgm:resizeHandles val="exact"/>
        </dgm:presLayoutVars>
      </dgm:prSet>
      <dgm:spPr/>
    </dgm:pt>
    <dgm:pt modelId="{4B400B33-6F7F-0444-9D1A-0BC59184E5B0}" type="pres">
      <dgm:prSet presAssocID="{634AF7C5-42E4-3F43-815D-21D65448A05C}" presName="composite" presStyleCnt="0"/>
      <dgm:spPr/>
    </dgm:pt>
    <dgm:pt modelId="{978CBD85-13CE-524C-A85E-68559CD91E2A}" type="pres">
      <dgm:prSet presAssocID="{634AF7C5-42E4-3F43-815D-21D65448A05C}" presName="imgShp" presStyleLbl="fgImgPlace1" presStyleIdx="0" presStyleCnt="4"/>
      <dgm:spPr/>
    </dgm:pt>
    <dgm:pt modelId="{A87D5B72-A23B-7043-8F3A-3EEE9E8DE9FA}" type="pres">
      <dgm:prSet presAssocID="{634AF7C5-42E4-3F43-815D-21D65448A05C}" presName="txShp" presStyleLbl="node1" presStyleIdx="0" presStyleCnt="4">
        <dgm:presLayoutVars>
          <dgm:bulletEnabled val="1"/>
        </dgm:presLayoutVars>
      </dgm:prSet>
      <dgm:spPr/>
    </dgm:pt>
    <dgm:pt modelId="{24C8516A-B459-9647-92F2-68BDDDF3A0B9}" type="pres">
      <dgm:prSet presAssocID="{6DF98084-E5ED-444A-A421-917F135218BF}" presName="spacing" presStyleCnt="0"/>
      <dgm:spPr/>
    </dgm:pt>
    <dgm:pt modelId="{AC610474-4F73-594A-A9ED-1379E974A369}" type="pres">
      <dgm:prSet presAssocID="{DF05A8FF-03C2-1F45-93C0-2A2359EFA4A8}" presName="composite" presStyleCnt="0"/>
      <dgm:spPr/>
    </dgm:pt>
    <dgm:pt modelId="{0F1AE68A-EBDB-C743-80FA-198FE2CC4FD0}" type="pres">
      <dgm:prSet presAssocID="{DF05A8FF-03C2-1F45-93C0-2A2359EFA4A8}" presName="imgShp" presStyleLbl="fgImgPlace1" presStyleIdx="1" presStyleCnt="4"/>
      <dgm:spPr/>
    </dgm:pt>
    <dgm:pt modelId="{2F24DF75-AA24-804B-9883-BABAFE8A625A}" type="pres">
      <dgm:prSet presAssocID="{DF05A8FF-03C2-1F45-93C0-2A2359EFA4A8}" presName="txShp" presStyleLbl="node1" presStyleIdx="1" presStyleCnt="4">
        <dgm:presLayoutVars>
          <dgm:bulletEnabled val="1"/>
        </dgm:presLayoutVars>
      </dgm:prSet>
      <dgm:spPr/>
    </dgm:pt>
    <dgm:pt modelId="{9EFCA1BF-FE2F-634F-9EF8-A292CE1E2886}" type="pres">
      <dgm:prSet presAssocID="{7A0454FE-25CE-944A-B01A-AE8257C2F1E3}" presName="spacing" presStyleCnt="0"/>
      <dgm:spPr/>
    </dgm:pt>
    <dgm:pt modelId="{561FC922-B08E-8A48-9B5B-8F223F853811}" type="pres">
      <dgm:prSet presAssocID="{9308920C-8D2C-7E4E-B615-2E3132F13835}" presName="composite" presStyleCnt="0"/>
      <dgm:spPr/>
    </dgm:pt>
    <dgm:pt modelId="{5CA88016-F9A6-3543-8C04-4F9BB2BA8216}" type="pres">
      <dgm:prSet presAssocID="{9308920C-8D2C-7E4E-B615-2E3132F13835}" presName="imgShp" presStyleLbl="fgImgPlace1" presStyleIdx="2" presStyleCnt="4"/>
      <dgm:spPr/>
    </dgm:pt>
    <dgm:pt modelId="{450EDB69-16B0-3D4E-B665-7701D7CABED5}" type="pres">
      <dgm:prSet presAssocID="{9308920C-8D2C-7E4E-B615-2E3132F13835}" presName="txShp" presStyleLbl="node1" presStyleIdx="2" presStyleCnt="4">
        <dgm:presLayoutVars>
          <dgm:bulletEnabled val="1"/>
        </dgm:presLayoutVars>
      </dgm:prSet>
      <dgm:spPr/>
    </dgm:pt>
    <dgm:pt modelId="{544A962F-E504-8444-9F31-70A82169959C}" type="pres">
      <dgm:prSet presAssocID="{BC25E39F-0CD8-BB48-AD55-85620D4DAFF6}" presName="spacing" presStyleCnt="0"/>
      <dgm:spPr/>
    </dgm:pt>
    <dgm:pt modelId="{96D6DB0E-BDB9-1B44-8BCA-5900509EA5BC}" type="pres">
      <dgm:prSet presAssocID="{0F9CC3E7-BE3C-0340-A7D9-7741F8A66EAE}" presName="composite" presStyleCnt="0"/>
      <dgm:spPr/>
    </dgm:pt>
    <dgm:pt modelId="{8B32D898-CF28-1348-A8FD-3E5F1B246799}" type="pres">
      <dgm:prSet presAssocID="{0F9CC3E7-BE3C-0340-A7D9-7741F8A66EAE}" presName="imgShp" presStyleLbl="fgImgPlace1" presStyleIdx="3" presStyleCnt="4"/>
      <dgm:spPr/>
    </dgm:pt>
    <dgm:pt modelId="{80979B31-6166-9E46-863D-4F825C024C34}" type="pres">
      <dgm:prSet presAssocID="{0F9CC3E7-BE3C-0340-A7D9-7741F8A66EAE}" presName="txShp" presStyleLbl="node1" presStyleIdx="3" presStyleCnt="4">
        <dgm:presLayoutVars>
          <dgm:bulletEnabled val="1"/>
        </dgm:presLayoutVars>
      </dgm:prSet>
      <dgm:spPr/>
    </dgm:pt>
  </dgm:ptLst>
  <dgm:cxnLst>
    <dgm:cxn modelId="{E6807C04-4F34-1E43-B3CC-28497EC85AF7}" srcId="{B3D6F2BF-0D24-1F40-98C3-C89D12990B15}" destId="{634AF7C5-42E4-3F43-815D-21D65448A05C}" srcOrd="0" destOrd="0" parTransId="{794B0B37-0061-DE48-8088-710F15B023B0}" sibTransId="{6DF98084-E5ED-444A-A421-917F135218BF}"/>
    <dgm:cxn modelId="{8EF0250E-20E7-2247-B064-1A94EDC14243}" srcId="{B3D6F2BF-0D24-1F40-98C3-C89D12990B15}" destId="{9308920C-8D2C-7E4E-B615-2E3132F13835}" srcOrd="2" destOrd="0" parTransId="{1BC23C25-A53A-8E47-AB94-980D3E4CC1BD}" sibTransId="{BC25E39F-0CD8-BB48-AD55-85620D4DAFF6}"/>
    <dgm:cxn modelId="{BB6E0212-820B-FC4C-9DBB-2856CA2271CD}" srcId="{B3D6F2BF-0D24-1F40-98C3-C89D12990B15}" destId="{0F9CC3E7-BE3C-0340-A7D9-7741F8A66EAE}" srcOrd="3" destOrd="0" parTransId="{D3A74342-4058-D246-9CFA-52854696A62D}" sibTransId="{3C6B9274-24CA-C248-BE02-1F23B04B4D53}"/>
    <dgm:cxn modelId="{16181612-E82F-D94F-A77D-04BE37EFDE80}" type="presOf" srcId="{9308920C-8D2C-7E4E-B615-2E3132F13835}" destId="{450EDB69-16B0-3D4E-B665-7701D7CABED5}" srcOrd="0" destOrd="0" presId="urn:microsoft.com/office/officeart/2005/8/layout/vList3"/>
    <dgm:cxn modelId="{2C4DBBAB-7509-494C-B36E-E9EA19E46886}" type="presOf" srcId="{634AF7C5-42E4-3F43-815D-21D65448A05C}" destId="{A87D5B72-A23B-7043-8F3A-3EEE9E8DE9FA}" srcOrd="0" destOrd="0" presId="urn:microsoft.com/office/officeart/2005/8/layout/vList3"/>
    <dgm:cxn modelId="{1F155AAF-9420-7E47-9A70-D2466542DDD7}" srcId="{B3D6F2BF-0D24-1F40-98C3-C89D12990B15}" destId="{DF05A8FF-03C2-1F45-93C0-2A2359EFA4A8}" srcOrd="1" destOrd="0" parTransId="{7AC7C3B8-0AFA-534C-9A2E-9A013C594A0B}" sibTransId="{7A0454FE-25CE-944A-B01A-AE8257C2F1E3}"/>
    <dgm:cxn modelId="{BBBE2DBC-E2B1-4548-9295-3D862261569E}" type="presOf" srcId="{0F9CC3E7-BE3C-0340-A7D9-7741F8A66EAE}" destId="{80979B31-6166-9E46-863D-4F825C024C34}" srcOrd="0" destOrd="0" presId="urn:microsoft.com/office/officeart/2005/8/layout/vList3"/>
    <dgm:cxn modelId="{04B1DEE0-B232-3749-A1A6-2FE26CCE7CDE}" type="presOf" srcId="{DF05A8FF-03C2-1F45-93C0-2A2359EFA4A8}" destId="{2F24DF75-AA24-804B-9883-BABAFE8A625A}" srcOrd="0" destOrd="0" presId="urn:microsoft.com/office/officeart/2005/8/layout/vList3"/>
    <dgm:cxn modelId="{F520EFE2-E395-9744-B409-7F41DC21165B}" type="presOf" srcId="{B3D6F2BF-0D24-1F40-98C3-C89D12990B15}" destId="{1CBACE07-0FF6-164B-A8DB-0287B92CE3EB}" srcOrd="0" destOrd="0" presId="urn:microsoft.com/office/officeart/2005/8/layout/vList3"/>
    <dgm:cxn modelId="{B22A8F5C-BA8E-EB47-AA43-BDF3A467879B}" type="presParOf" srcId="{1CBACE07-0FF6-164B-A8DB-0287B92CE3EB}" destId="{4B400B33-6F7F-0444-9D1A-0BC59184E5B0}" srcOrd="0" destOrd="0" presId="urn:microsoft.com/office/officeart/2005/8/layout/vList3"/>
    <dgm:cxn modelId="{99F09877-94DA-F84A-97E8-62F74C4B90C8}" type="presParOf" srcId="{4B400B33-6F7F-0444-9D1A-0BC59184E5B0}" destId="{978CBD85-13CE-524C-A85E-68559CD91E2A}" srcOrd="0" destOrd="0" presId="urn:microsoft.com/office/officeart/2005/8/layout/vList3"/>
    <dgm:cxn modelId="{4F88A2E1-1096-5E48-8B91-0112738BA190}" type="presParOf" srcId="{4B400B33-6F7F-0444-9D1A-0BC59184E5B0}" destId="{A87D5B72-A23B-7043-8F3A-3EEE9E8DE9FA}" srcOrd="1" destOrd="0" presId="urn:microsoft.com/office/officeart/2005/8/layout/vList3"/>
    <dgm:cxn modelId="{D4F7CE90-6FFF-B240-A948-C847E0CFD453}" type="presParOf" srcId="{1CBACE07-0FF6-164B-A8DB-0287B92CE3EB}" destId="{24C8516A-B459-9647-92F2-68BDDDF3A0B9}" srcOrd="1" destOrd="0" presId="urn:microsoft.com/office/officeart/2005/8/layout/vList3"/>
    <dgm:cxn modelId="{C3B1EC23-C453-D841-8731-5B526831B18D}" type="presParOf" srcId="{1CBACE07-0FF6-164B-A8DB-0287B92CE3EB}" destId="{AC610474-4F73-594A-A9ED-1379E974A369}" srcOrd="2" destOrd="0" presId="urn:microsoft.com/office/officeart/2005/8/layout/vList3"/>
    <dgm:cxn modelId="{0944E3A1-79DD-B141-8054-5DB803526524}" type="presParOf" srcId="{AC610474-4F73-594A-A9ED-1379E974A369}" destId="{0F1AE68A-EBDB-C743-80FA-198FE2CC4FD0}" srcOrd="0" destOrd="0" presId="urn:microsoft.com/office/officeart/2005/8/layout/vList3"/>
    <dgm:cxn modelId="{83E317DA-F381-6248-A420-40A15CCAA983}" type="presParOf" srcId="{AC610474-4F73-594A-A9ED-1379E974A369}" destId="{2F24DF75-AA24-804B-9883-BABAFE8A625A}" srcOrd="1" destOrd="0" presId="urn:microsoft.com/office/officeart/2005/8/layout/vList3"/>
    <dgm:cxn modelId="{E7461906-7BA4-6E48-98EA-D67E02FCC017}" type="presParOf" srcId="{1CBACE07-0FF6-164B-A8DB-0287B92CE3EB}" destId="{9EFCA1BF-FE2F-634F-9EF8-A292CE1E2886}" srcOrd="3" destOrd="0" presId="urn:microsoft.com/office/officeart/2005/8/layout/vList3"/>
    <dgm:cxn modelId="{ECB3B0A0-0AB2-4149-9F02-09374F075691}" type="presParOf" srcId="{1CBACE07-0FF6-164B-A8DB-0287B92CE3EB}" destId="{561FC922-B08E-8A48-9B5B-8F223F853811}" srcOrd="4" destOrd="0" presId="urn:microsoft.com/office/officeart/2005/8/layout/vList3"/>
    <dgm:cxn modelId="{7AD2F580-F343-AA4D-A544-5CC84888E787}" type="presParOf" srcId="{561FC922-B08E-8A48-9B5B-8F223F853811}" destId="{5CA88016-F9A6-3543-8C04-4F9BB2BA8216}" srcOrd="0" destOrd="0" presId="urn:microsoft.com/office/officeart/2005/8/layout/vList3"/>
    <dgm:cxn modelId="{4641823A-63C1-9E40-A797-D6AEC1AF4A3E}" type="presParOf" srcId="{561FC922-B08E-8A48-9B5B-8F223F853811}" destId="{450EDB69-16B0-3D4E-B665-7701D7CABED5}" srcOrd="1" destOrd="0" presId="urn:microsoft.com/office/officeart/2005/8/layout/vList3"/>
    <dgm:cxn modelId="{4D145CCF-A880-E246-B181-0BE262DBEC38}" type="presParOf" srcId="{1CBACE07-0FF6-164B-A8DB-0287B92CE3EB}" destId="{544A962F-E504-8444-9F31-70A82169959C}" srcOrd="5" destOrd="0" presId="urn:microsoft.com/office/officeart/2005/8/layout/vList3"/>
    <dgm:cxn modelId="{438BE585-1688-6E4B-876E-78C0559C8FB4}" type="presParOf" srcId="{1CBACE07-0FF6-164B-A8DB-0287B92CE3EB}" destId="{96D6DB0E-BDB9-1B44-8BCA-5900509EA5BC}" srcOrd="6" destOrd="0" presId="urn:microsoft.com/office/officeart/2005/8/layout/vList3"/>
    <dgm:cxn modelId="{DFDEE3C5-E1B3-994B-9500-38AD49E986B8}" type="presParOf" srcId="{96D6DB0E-BDB9-1B44-8BCA-5900509EA5BC}" destId="{8B32D898-CF28-1348-A8FD-3E5F1B246799}" srcOrd="0" destOrd="0" presId="urn:microsoft.com/office/officeart/2005/8/layout/vList3"/>
    <dgm:cxn modelId="{7C3F4A99-B0DE-B94D-B8B8-9BD9DDCC864D}" type="presParOf" srcId="{96D6DB0E-BDB9-1B44-8BCA-5900509EA5BC}" destId="{80979B31-6166-9E46-863D-4F825C024C3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672686-6482-D84D-8570-A0FB29419AA0}">
      <dsp:nvSpPr>
        <dsp:cNvPr id="0" name=""/>
        <dsp:cNvSpPr/>
      </dsp:nvSpPr>
      <dsp:spPr>
        <a:xfrm>
          <a:off x="0" y="42016"/>
          <a:ext cx="5181600" cy="13917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t-IT" sz="1600" b="1" kern="1200"/>
            <a:t>Work with vulnerable communities </a:t>
          </a:r>
          <a:r>
            <a:rPr lang="it-IT" sz="1600" kern="1200"/>
            <a:t>by fostering science education in children and youths aged from 0-16 years old, and their families, through formal and non-formal pedagogical institutions.</a:t>
          </a:r>
          <a:endParaRPr lang="en-US" sz="1600" kern="1200"/>
        </a:p>
      </dsp:txBody>
      <dsp:txXfrm>
        <a:off x="67938" y="109954"/>
        <a:ext cx="5045724" cy="1255839"/>
      </dsp:txXfrm>
    </dsp:sp>
    <dsp:sp modelId="{E614D5D4-CD3F-EA44-B126-A551ED7B6301}">
      <dsp:nvSpPr>
        <dsp:cNvPr id="0" name=""/>
        <dsp:cNvSpPr/>
      </dsp:nvSpPr>
      <dsp:spPr>
        <a:xfrm>
          <a:off x="0" y="1479811"/>
          <a:ext cx="5181600" cy="13917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t-IT" sz="1600" b="1" kern="1200"/>
            <a:t>Raise awareness at an institutional level </a:t>
          </a:r>
          <a:r>
            <a:rPr lang="it-IT" sz="1600" kern="1200"/>
            <a:t>(policy-makers, museum representatives, schools, associations, etc.), of some value-laden practices in science education activities and provide tools to redress such practices.</a:t>
          </a:r>
          <a:endParaRPr lang="en-US" sz="1600" kern="1200"/>
        </a:p>
      </dsp:txBody>
      <dsp:txXfrm>
        <a:off x="67938" y="1547749"/>
        <a:ext cx="5045724" cy="1255839"/>
      </dsp:txXfrm>
    </dsp:sp>
    <dsp:sp modelId="{3EF3C9FB-05EF-7F48-A618-280B34333D2B}">
      <dsp:nvSpPr>
        <dsp:cNvPr id="0" name=""/>
        <dsp:cNvSpPr/>
      </dsp:nvSpPr>
      <dsp:spPr>
        <a:xfrm>
          <a:off x="0" y="2917606"/>
          <a:ext cx="5181600" cy="13917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t-IT" sz="1600" b="1" kern="1200"/>
            <a:t>Promote engagement in inclusive science education </a:t>
          </a:r>
          <a:r>
            <a:rPr lang="it-IT" sz="1600" kern="1200"/>
            <a:t>through the creation of working groups with scientists or science-related members of those vulnerable communities co-participating in different programmes to foster inclusive science education.</a:t>
          </a:r>
          <a:endParaRPr lang="en-US" sz="1600" kern="1200"/>
        </a:p>
      </dsp:txBody>
      <dsp:txXfrm>
        <a:off x="67938" y="2985544"/>
        <a:ext cx="5045724" cy="12558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D5B72-A23B-7043-8F3A-3EEE9E8DE9FA}">
      <dsp:nvSpPr>
        <dsp:cNvPr id="0" name=""/>
        <dsp:cNvSpPr/>
      </dsp:nvSpPr>
      <dsp:spPr>
        <a:xfrm rot="10800000">
          <a:off x="1085584" y="1259"/>
          <a:ext cx="3518733" cy="79714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1520" tIns="19050" rIns="35560" bIns="1905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HU" sz="500" kern="1200" dirty="0"/>
            <a:t>– Promote the social inclusion of adults with disabilities and mental illness, through the capacity building of professionals and organizations working in this field.</a:t>
          </a:r>
          <a:r>
            <a:rPr lang="it-HU" sz="500" kern="1200" dirty="0">
              <a:solidFill>
                <a:srgbClr val="0070C0"/>
              </a:solidFill>
              <a:effectLst/>
              <a:latin typeface="Hind" panose="02000000000000000000" pitchFamily="2" charset="77"/>
              <a:ea typeface="Times New Roman" panose="02020603050405020304" pitchFamily="18" charset="0"/>
            </a:rPr>
            <a:t> ART &amp; INCLUSION project target groups are adults with disability and adults with mental illness, who tend to have less participation in adult education, formal or non-formal, in lifelong learning activities and in the labour market. </a:t>
          </a:r>
          <a:br>
            <a:rPr lang="it-IT" sz="500" kern="1200" dirty="0"/>
          </a:br>
          <a:endParaRPr lang="it-IT" sz="500" kern="1200" dirty="0">
            <a:solidFill>
              <a:schemeClr val="tx2"/>
            </a:solidFill>
          </a:endParaRPr>
        </a:p>
        <a:p>
          <a:pPr marL="0" lvl="0" algn="ctr" defTabSz="444500">
            <a:lnSpc>
              <a:spcPct val="90000"/>
            </a:lnSpc>
            <a:spcBef>
              <a:spcPct val="0"/>
            </a:spcBef>
            <a:spcAft>
              <a:spcPct val="35000"/>
            </a:spcAft>
            <a:buNone/>
          </a:pPr>
          <a:endParaRPr lang="it-HU" sz="500" kern="1200" dirty="0"/>
        </a:p>
      </dsp:txBody>
      <dsp:txXfrm rot="10800000">
        <a:off x="1284871" y="1259"/>
        <a:ext cx="3319446" cy="797148"/>
      </dsp:txXfrm>
    </dsp:sp>
    <dsp:sp modelId="{978CBD85-13CE-524C-A85E-68559CD91E2A}">
      <dsp:nvSpPr>
        <dsp:cNvPr id="0" name=""/>
        <dsp:cNvSpPr/>
      </dsp:nvSpPr>
      <dsp:spPr>
        <a:xfrm>
          <a:off x="687010" y="1259"/>
          <a:ext cx="797148" cy="797148"/>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24DF75-AA24-804B-9883-BABAFE8A625A}">
      <dsp:nvSpPr>
        <dsp:cNvPr id="0" name=""/>
        <dsp:cNvSpPr/>
      </dsp:nvSpPr>
      <dsp:spPr>
        <a:xfrm rot="10800000">
          <a:off x="1085584" y="1036362"/>
          <a:ext cx="3518733" cy="79714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1520" tIns="19050" rIns="35560" bIns="19050" numCol="1" spcCol="1270" anchor="ctr" anchorCtr="0">
          <a:noAutofit/>
        </a:bodyPr>
        <a:lstStyle/>
        <a:p>
          <a:pPr marL="0" lvl="0" indent="0" algn="ctr" defTabSz="222250">
            <a:lnSpc>
              <a:spcPct val="90000"/>
            </a:lnSpc>
            <a:spcBef>
              <a:spcPct val="0"/>
            </a:spcBef>
            <a:spcAft>
              <a:spcPct val="35000"/>
            </a:spcAft>
            <a:buNone/>
          </a:pPr>
          <a:r>
            <a:rPr lang="it-HU" sz="500" kern="1200"/>
            <a:t>– Promote the production of knowledge in the context of the use of artistic methodologies in non-formal education as an adjunct to the construction of the individual life project of people with disabilities and mental illness.</a:t>
          </a:r>
        </a:p>
      </dsp:txBody>
      <dsp:txXfrm rot="10800000">
        <a:off x="1284871" y="1036362"/>
        <a:ext cx="3319446" cy="797148"/>
      </dsp:txXfrm>
    </dsp:sp>
    <dsp:sp modelId="{0F1AE68A-EBDB-C743-80FA-198FE2CC4FD0}">
      <dsp:nvSpPr>
        <dsp:cNvPr id="0" name=""/>
        <dsp:cNvSpPr/>
      </dsp:nvSpPr>
      <dsp:spPr>
        <a:xfrm>
          <a:off x="687010" y="1036362"/>
          <a:ext cx="797148" cy="797148"/>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0EDB69-16B0-3D4E-B665-7701D7CABED5}">
      <dsp:nvSpPr>
        <dsp:cNvPr id="0" name=""/>
        <dsp:cNvSpPr/>
      </dsp:nvSpPr>
      <dsp:spPr>
        <a:xfrm rot="10800000">
          <a:off x="1085584" y="2071465"/>
          <a:ext cx="3518733" cy="79714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1520" tIns="19050" rIns="35560" bIns="19050" numCol="1" spcCol="1270" anchor="ctr" anchorCtr="0">
          <a:noAutofit/>
        </a:bodyPr>
        <a:lstStyle/>
        <a:p>
          <a:pPr marL="0" lvl="0" indent="0" algn="ctr" defTabSz="222250">
            <a:lnSpc>
              <a:spcPct val="90000"/>
            </a:lnSpc>
            <a:spcBef>
              <a:spcPct val="0"/>
            </a:spcBef>
            <a:spcAft>
              <a:spcPct val="35000"/>
            </a:spcAft>
            <a:buNone/>
          </a:pPr>
          <a:r>
            <a:rPr lang="it-HU" sz="500" kern="1200"/>
            <a:t>– Promote the exchange of good practices among professionals, aiming its transnational replication.</a:t>
          </a:r>
        </a:p>
      </dsp:txBody>
      <dsp:txXfrm rot="10800000">
        <a:off x="1284871" y="2071465"/>
        <a:ext cx="3319446" cy="797148"/>
      </dsp:txXfrm>
    </dsp:sp>
    <dsp:sp modelId="{5CA88016-F9A6-3543-8C04-4F9BB2BA8216}">
      <dsp:nvSpPr>
        <dsp:cNvPr id="0" name=""/>
        <dsp:cNvSpPr/>
      </dsp:nvSpPr>
      <dsp:spPr>
        <a:xfrm>
          <a:off x="687010" y="2071465"/>
          <a:ext cx="797148" cy="797148"/>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979B31-6166-9E46-863D-4F825C024C34}">
      <dsp:nvSpPr>
        <dsp:cNvPr id="0" name=""/>
        <dsp:cNvSpPr/>
      </dsp:nvSpPr>
      <dsp:spPr>
        <a:xfrm rot="10800000">
          <a:off x="1085584" y="3106568"/>
          <a:ext cx="3518733" cy="79714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1520" tIns="19050" rIns="35560" bIns="19050" numCol="1" spcCol="1270" anchor="ctr" anchorCtr="0">
          <a:noAutofit/>
        </a:bodyPr>
        <a:lstStyle/>
        <a:p>
          <a:pPr marL="0" lvl="0" indent="0" algn="ctr" defTabSz="222250">
            <a:lnSpc>
              <a:spcPct val="90000"/>
            </a:lnSpc>
            <a:spcBef>
              <a:spcPct val="0"/>
            </a:spcBef>
            <a:spcAft>
              <a:spcPct val="35000"/>
            </a:spcAft>
            <a:buNone/>
          </a:pPr>
          <a:r>
            <a:rPr lang="it-HU" sz="500" kern="1200"/>
            <a:t>– Contribute to the development of innovative practices in adult education, namely non-formal education throughout art.</a:t>
          </a:r>
        </a:p>
      </dsp:txBody>
      <dsp:txXfrm rot="10800000">
        <a:off x="1284871" y="3106568"/>
        <a:ext cx="3319446" cy="797148"/>
      </dsp:txXfrm>
    </dsp:sp>
    <dsp:sp modelId="{8B32D898-CF28-1348-A8FD-3E5F1B246799}">
      <dsp:nvSpPr>
        <dsp:cNvPr id="0" name=""/>
        <dsp:cNvSpPr/>
      </dsp:nvSpPr>
      <dsp:spPr>
        <a:xfrm>
          <a:off x="687010" y="3106568"/>
          <a:ext cx="797148" cy="797148"/>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1F805-558F-4F25-A761-66CC24A0A925}" type="datetimeFigureOut">
              <a:rPr lang="it-IT" smtClean="0"/>
              <a:t>02/06/24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545F9C-526E-448E-A87D-9D5D772DD8AB}" type="slidenum">
              <a:rPr lang="it-IT" smtClean="0"/>
              <a:t>‹N›</a:t>
            </a:fld>
            <a:endParaRPr lang="it-IT"/>
          </a:p>
        </p:txBody>
      </p:sp>
    </p:spTree>
    <p:extLst>
      <p:ext uri="{BB962C8B-B14F-4D97-AF65-F5344CB8AC3E}">
        <p14:creationId xmlns:p14="http://schemas.microsoft.com/office/powerpoint/2010/main" val="623977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5710DA-17B7-4D56-9458-1A2A91573C0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B10767E9-DA7B-4EC4-8B2D-24BA32A598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6A9DC8C-E73A-48E7-BF1F-6E93A73E5C7A}"/>
              </a:ext>
            </a:extLst>
          </p:cNvPr>
          <p:cNvSpPr>
            <a:spLocks noGrp="1"/>
          </p:cNvSpPr>
          <p:nvPr>
            <p:ph type="dt" sz="half" idx="10"/>
          </p:nvPr>
        </p:nvSpPr>
        <p:spPr/>
        <p:txBody>
          <a:bodyPr/>
          <a:lstStyle/>
          <a:p>
            <a:fld id="{53D5E96E-45D2-40B2-AD99-B3938D1C6626}" type="datetimeFigureOut">
              <a:rPr lang="it-IT" smtClean="0"/>
              <a:t>02/06/24</a:t>
            </a:fld>
            <a:endParaRPr lang="it-IT" dirty="0"/>
          </a:p>
        </p:txBody>
      </p:sp>
      <p:sp>
        <p:nvSpPr>
          <p:cNvPr id="5" name="Segnaposto piè di pagina 4">
            <a:extLst>
              <a:ext uri="{FF2B5EF4-FFF2-40B4-BE49-F238E27FC236}">
                <a16:creationId xmlns:a16="http://schemas.microsoft.com/office/drawing/2014/main" id="{F25368BF-FBC4-42D1-B17D-B4AD933EF0A9}"/>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57A98987-E69B-409F-B153-48C7763B6343}"/>
              </a:ext>
            </a:extLst>
          </p:cNvPr>
          <p:cNvSpPr>
            <a:spLocks noGrp="1"/>
          </p:cNvSpPr>
          <p:nvPr>
            <p:ph type="sldNum" sz="quarter" idx="12"/>
          </p:nvPr>
        </p:nvSpPr>
        <p:spPr/>
        <p:txBody>
          <a:bodyPr/>
          <a:lstStyle/>
          <a:p>
            <a:fld id="{55C27B3C-D54B-4110-A0B6-5BCC91DDF1F9}" type="slidenum">
              <a:rPr lang="it-IT" smtClean="0"/>
              <a:t>‹N›</a:t>
            </a:fld>
            <a:endParaRPr lang="it-IT" dirty="0"/>
          </a:p>
        </p:txBody>
      </p:sp>
    </p:spTree>
    <p:extLst>
      <p:ext uri="{BB962C8B-B14F-4D97-AF65-F5344CB8AC3E}">
        <p14:creationId xmlns:p14="http://schemas.microsoft.com/office/powerpoint/2010/main" val="3569484570"/>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7C9B17C-8800-4446-ABDA-F0117F3FD54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99C8047-1A59-4ED0-AF93-3C7AC827437B}"/>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3C2C224-E3FC-42B8-956F-4FF7DB1CA8F3}"/>
              </a:ext>
            </a:extLst>
          </p:cNvPr>
          <p:cNvSpPr>
            <a:spLocks noGrp="1"/>
          </p:cNvSpPr>
          <p:nvPr>
            <p:ph type="dt" sz="half" idx="10"/>
          </p:nvPr>
        </p:nvSpPr>
        <p:spPr/>
        <p:txBody>
          <a:bodyPr/>
          <a:lstStyle/>
          <a:p>
            <a:fld id="{53D5E96E-45D2-40B2-AD99-B3938D1C6626}" type="datetimeFigureOut">
              <a:rPr lang="it-IT" smtClean="0"/>
              <a:t>02/06/24</a:t>
            </a:fld>
            <a:endParaRPr lang="it-IT" dirty="0"/>
          </a:p>
        </p:txBody>
      </p:sp>
      <p:sp>
        <p:nvSpPr>
          <p:cNvPr id="5" name="Segnaposto piè di pagina 4">
            <a:extLst>
              <a:ext uri="{FF2B5EF4-FFF2-40B4-BE49-F238E27FC236}">
                <a16:creationId xmlns:a16="http://schemas.microsoft.com/office/drawing/2014/main" id="{FB0BE0C2-30DF-418C-A7D4-C8911399D921}"/>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1DF7E489-18A7-4BEC-8475-62555C12DAF8}"/>
              </a:ext>
            </a:extLst>
          </p:cNvPr>
          <p:cNvSpPr>
            <a:spLocks noGrp="1"/>
          </p:cNvSpPr>
          <p:nvPr>
            <p:ph type="sldNum" sz="quarter" idx="12"/>
          </p:nvPr>
        </p:nvSpPr>
        <p:spPr/>
        <p:txBody>
          <a:bodyPr/>
          <a:lstStyle/>
          <a:p>
            <a:fld id="{55C27B3C-D54B-4110-A0B6-5BCC91DDF1F9}" type="slidenum">
              <a:rPr lang="it-IT" smtClean="0"/>
              <a:t>‹N›</a:t>
            </a:fld>
            <a:endParaRPr lang="it-IT" dirty="0"/>
          </a:p>
        </p:txBody>
      </p:sp>
    </p:spTree>
    <p:extLst>
      <p:ext uri="{BB962C8B-B14F-4D97-AF65-F5344CB8AC3E}">
        <p14:creationId xmlns:p14="http://schemas.microsoft.com/office/powerpoint/2010/main" val="3764890261"/>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8C648E-9AA7-41E3-852C-534C71207805}"/>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8363FC29-14E8-419D-B1EB-CF8F2C0A7D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1FE1AA4C-EEFE-4FFF-9899-0E8AD96A30AA}"/>
              </a:ext>
            </a:extLst>
          </p:cNvPr>
          <p:cNvSpPr>
            <a:spLocks noGrp="1"/>
          </p:cNvSpPr>
          <p:nvPr>
            <p:ph type="dt" sz="half" idx="10"/>
          </p:nvPr>
        </p:nvSpPr>
        <p:spPr/>
        <p:txBody>
          <a:bodyPr/>
          <a:lstStyle/>
          <a:p>
            <a:fld id="{53D5E96E-45D2-40B2-AD99-B3938D1C6626}" type="datetimeFigureOut">
              <a:rPr lang="it-IT" smtClean="0"/>
              <a:t>02/06/24</a:t>
            </a:fld>
            <a:endParaRPr lang="it-IT" dirty="0"/>
          </a:p>
        </p:txBody>
      </p:sp>
      <p:sp>
        <p:nvSpPr>
          <p:cNvPr id="5" name="Segnaposto piè di pagina 4">
            <a:extLst>
              <a:ext uri="{FF2B5EF4-FFF2-40B4-BE49-F238E27FC236}">
                <a16:creationId xmlns:a16="http://schemas.microsoft.com/office/drawing/2014/main" id="{C1F57A32-CA34-438E-8683-E49A81699FFA}"/>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C720B315-3882-4796-8504-8FDFF2C7710D}"/>
              </a:ext>
            </a:extLst>
          </p:cNvPr>
          <p:cNvSpPr>
            <a:spLocks noGrp="1"/>
          </p:cNvSpPr>
          <p:nvPr>
            <p:ph type="sldNum" sz="quarter" idx="12"/>
          </p:nvPr>
        </p:nvSpPr>
        <p:spPr/>
        <p:txBody>
          <a:bodyPr/>
          <a:lstStyle/>
          <a:p>
            <a:fld id="{55C27B3C-D54B-4110-A0B6-5BCC91DDF1F9}" type="slidenum">
              <a:rPr lang="it-IT" smtClean="0"/>
              <a:t>‹N›</a:t>
            </a:fld>
            <a:endParaRPr lang="it-IT" dirty="0"/>
          </a:p>
        </p:txBody>
      </p:sp>
    </p:spTree>
    <p:extLst>
      <p:ext uri="{BB962C8B-B14F-4D97-AF65-F5344CB8AC3E}">
        <p14:creationId xmlns:p14="http://schemas.microsoft.com/office/powerpoint/2010/main" val="183741814"/>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4DE7DB-5CC4-44CA-B9B6-0891217242B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9D7B1D2-DEF6-4DAE-82B4-D10863E60059}"/>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C4CC9575-72F4-413B-808E-9F0EC146198D}"/>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E446884A-C834-4254-B095-4E216916697F}"/>
              </a:ext>
            </a:extLst>
          </p:cNvPr>
          <p:cNvSpPr>
            <a:spLocks noGrp="1"/>
          </p:cNvSpPr>
          <p:nvPr>
            <p:ph type="dt" sz="half" idx="10"/>
          </p:nvPr>
        </p:nvSpPr>
        <p:spPr/>
        <p:txBody>
          <a:bodyPr/>
          <a:lstStyle/>
          <a:p>
            <a:fld id="{53D5E96E-45D2-40B2-AD99-B3938D1C6626}" type="datetimeFigureOut">
              <a:rPr lang="it-IT" smtClean="0"/>
              <a:t>02/06/24</a:t>
            </a:fld>
            <a:endParaRPr lang="it-IT" dirty="0"/>
          </a:p>
        </p:txBody>
      </p:sp>
      <p:sp>
        <p:nvSpPr>
          <p:cNvPr id="6" name="Segnaposto piè di pagina 5">
            <a:extLst>
              <a:ext uri="{FF2B5EF4-FFF2-40B4-BE49-F238E27FC236}">
                <a16:creationId xmlns:a16="http://schemas.microsoft.com/office/drawing/2014/main" id="{729A419D-2C44-4FA0-83B2-B9FFAC424C87}"/>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71AA285C-13B5-4E46-AC2A-388740213901}"/>
              </a:ext>
            </a:extLst>
          </p:cNvPr>
          <p:cNvSpPr>
            <a:spLocks noGrp="1"/>
          </p:cNvSpPr>
          <p:nvPr>
            <p:ph type="sldNum" sz="quarter" idx="12"/>
          </p:nvPr>
        </p:nvSpPr>
        <p:spPr/>
        <p:txBody>
          <a:bodyPr/>
          <a:lstStyle/>
          <a:p>
            <a:fld id="{55C27B3C-D54B-4110-A0B6-5BCC91DDF1F9}" type="slidenum">
              <a:rPr lang="it-IT" smtClean="0"/>
              <a:t>‹N›</a:t>
            </a:fld>
            <a:endParaRPr lang="it-IT" dirty="0"/>
          </a:p>
        </p:txBody>
      </p:sp>
    </p:spTree>
    <p:extLst>
      <p:ext uri="{BB962C8B-B14F-4D97-AF65-F5344CB8AC3E}">
        <p14:creationId xmlns:p14="http://schemas.microsoft.com/office/powerpoint/2010/main" val="4181381074"/>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2D6587A-F399-4D98-AF47-E37A1DE88B1B}"/>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038E7AB-2B3D-4B72-875C-832F18822F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9942474F-C8C4-4FB5-867F-F750CD90A695}"/>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7CCD55FE-76CD-42EF-AB7A-121CAE023B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76546E0-2087-4D90-8505-6AA93E60FD73}"/>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24B2E942-895C-49C6-B4DD-077BE7700294}"/>
              </a:ext>
            </a:extLst>
          </p:cNvPr>
          <p:cNvSpPr>
            <a:spLocks noGrp="1"/>
          </p:cNvSpPr>
          <p:nvPr>
            <p:ph type="dt" sz="half" idx="10"/>
          </p:nvPr>
        </p:nvSpPr>
        <p:spPr/>
        <p:txBody>
          <a:bodyPr/>
          <a:lstStyle/>
          <a:p>
            <a:fld id="{53D5E96E-45D2-40B2-AD99-B3938D1C6626}" type="datetimeFigureOut">
              <a:rPr lang="it-IT" smtClean="0"/>
              <a:t>02/06/24</a:t>
            </a:fld>
            <a:endParaRPr lang="it-IT" dirty="0"/>
          </a:p>
        </p:txBody>
      </p:sp>
      <p:sp>
        <p:nvSpPr>
          <p:cNvPr id="8" name="Segnaposto piè di pagina 7">
            <a:extLst>
              <a:ext uri="{FF2B5EF4-FFF2-40B4-BE49-F238E27FC236}">
                <a16:creationId xmlns:a16="http://schemas.microsoft.com/office/drawing/2014/main" id="{0CE282BE-7210-4068-A1E5-9A34AD3619C4}"/>
              </a:ext>
            </a:extLst>
          </p:cNvPr>
          <p:cNvSpPr>
            <a:spLocks noGrp="1"/>
          </p:cNvSpPr>
          <p:nvPr>
            <p:ph type="ftr" sz="quarter" idx="11"/>
          </p:nvPr>
        </p:nvSpPr>
        <p:spPr/>
        <p:txBody>
          <a:bodyPr/>
          <a:lstStyle/>
          <a:p>
            <a:endParaRPr lang="it-IT" dirty="0"/>
          </a:p>
        </p:txBody>
      </p:sp>
      <p:sp>
        <p:nvSpPr>
          <p:cNvPr id="9" name="Segnaposto numero diapositiva 8">
            <a:extLst>
              <a:ext uri="{FF2B5EF4-FFF2-40B4-BE49-F238E27FC236}">
                <a16:creationId xmlns:a16="http://schemas.microsoft.com/office/drawing/2014/main" id="{ED566709-06EE-47D3-8CE5-8E2BB01C546C}"/>
              </a:ext>
            </a:extLst>
          </p:cNvPr>
          <p:cNvSpPr>
            <a:spLocks noGrp="1"/>
          </p:cNvSpPr>
          <p:nvPr>
            <p:ph type="sldNum" sz="quarter" idx="12"/>
          </p:nvPr>
        </p:nvSpPr>
        <p:spPr/>
        <p:txBody>
          <a:bodyPr/>
          <a:lstStyle/>
          <a:p>
            <a:fld id="{55C27B3C-D54B-4110-A0B6-5BCC91DDF1F9}" type="slidenum">
              <a:rPr lang="it-IT" smtClean="0"/>
              <a:t>‹N›</a:t>
            </a:fld>
            <a:endParaRPr lang="it-IT" dirty="0"/>
          </a:p>
        </p:txBody>
      </p:sp>
    </p:spTree>
    <p:extLst>
      <p:ext uri="{BB962C8B-B14F-4D97-AF65-F5344CB8AC3E}">
        <p14:creationId xmlns:p14="http://schemas.microsoft.com/office/powerpoint/2010/main" val="1086644173"/>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61B3FA-7407-4F1C-B7E7-1C941357DB01}"/>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ED80EF1C-7F75-4415-9024-0F2796E70421}"/>
              </a:ext>
            </a:extLst>
          </p:cNvPr>
          <p:cNvSpPr>
            <a:spLocks noGrp="1"/>
          </p:cNvSpPr>
          <p:nvPr>
            <p:ph type="dt" sz="half" idx="10"/>
          </p:nvPr>
        </p:nvSpPr>
        <p:spPr/>
        <p:txBody>
          <a:bodyPr/>
          <a:lstStyle/>
          <a:p>
            <a:fld id="{53D5E96E-45D2-40B2-AD99-B3938D1C6626}" type="datetimeFigureOut">
              <a:rPr lang="it-IT" smtClean="0"/>
              <a:t>02/06/24</a:t>
            </a:fld>
            <a:endParaRPr lang="it-IT" dirty="0"/>
          </a:p>
        </p:txBody>
      </p:sp>
      <p:sp>
        <p:nvSpPr>
          <p:cNvPr id="4" name="Segnaposto piè di pagina 3">
            <a:extLst>
              <a:ext uri="{FF2B5EF4-FFF2-40B4-BE49-F238E27FC236}">
                <a16:creationId xmlns:a16="http://schemas.microsoft.com/office/drawing/2014/main" id="{F55EF601-6664-4187-A0CB-A2B85CF3E935}"/>
              </a:ext>
            </a:extLst>
          </p:cNvPr>
          <p:cNvSpPr>
            <a:spLocks noGrp="1"/>
          </p:cNvSpPr>
          <p:nvPr>
            <p:ph type="ftr" sz="quarter" idx="11"/>
          </p:nvPr>
        </p:nvSpPr>
        <p:spPr/>
        <p:txBody>
          <a:bodyPr/>
          <a:lstStyle/>
          <a:p>
            <a:endParaRPr lang="it-IT" dirty="0"/>
          </a:p>
        </p:txBody>
      </p:sp>
      <p:sp>
        <p:nvSpPr>
          <p:cNvPr id="5" name="Segnaposto numero diapositiva 4">
            <a:extLst>
              <a:ext uri="{FF2B5EF4-FFF2-40B4-BE49-F238E27FC236}">
                <a16:creationId xmlns:a16="http://schemas.microsoft.com/office/drawing/2014/main" id="{8B2C6557-59AB-494E-9949-14190BE466D4}"/>
              </a:ext>
            </a:extLst>
          </p:cNvPr>
          <p:cNvSpPr>
            <a:spLocks noGrp="1"/>
          </p:cNvSpPr>
          <p:nvPr>
            <p:ph type="sldNum" sz="quarter" idx="12"/>
          </p:nvPr>
        </p:nvSpPr>
        <p:spPr/>
        <p:txBody>
          <a:bodyPr/>
          <a:lstStyle/>
          <a:p>
            <a:fld id="{55C27B3C-D54B-4110-A0B6-5BCC91DDF1F9}" type="slidenum">
              <a:rPr lang="it-IT" smtClean="0"/>
              <a:t>‹N›</a:t>
            </a:fld>
            <a:endParaRPr lang="it-IT" dirty="0"/>
          </a:p>
        </p:txBody>
      </p:sp>
    </p:spTree>
    <p:extLst>
      <p:ext uri="{BB962C8B-B14F-4D97-AF65-F5344CB8AC3E}">
        <p14:creationId xmlns:p14="http://schemas.microsoft.com/office/powerpoint/2010/main" val="1371149121"/>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7949AE2E-6C45-4FA6-BEDE-93D2AD08C219}"/>
              </a:ext>
            </a:extLst>
          </p:cNvPr>
          <p:cNvSpPr>
            <a:spLocks noGrp="1"/>
          </p:cNvSpPr>
          <p:nvPr>
            <p:ph type="dt" sz="half" idx="10"/>
          </p:nvPr>
        </p:nvSpPr>
        <p:spPr/>
        <p:txBody>
          <a:bodyPr/>
          <a:lstStyle/>
          <a:p>
            <a:fld id="{53D5E96E-45D2-40B2-AD99-B3938D1C6626}" type="datetimeFigureOut">
              <a:rPr lang="it-IT" smtClean="0"/>
              <a:t>02/06/24</a:t>
            </a:fld>
            <a:endParaRPr lang="it-IT" dirty="0"/>
          </a:p>
        </p:txBody>
      </p:sp>
      <p:sp>
        <p:nvSpPr>
          <p:cNvPr id="3" name="Segnaposto piè di pagina 2">
            <a:extLst>
              <a:ext uri="{FF2B5EF4-FFF2-40B4-BE49-F238E27FC236}">
                <a16:creationId xmlns:a16="http://schemas.microsoft.com/office/drawing/2014/main" id="{F3B1878C-768D-41B9-8D56-04226A2AB8FA}"/>
              </a:ext>
            </a:extLst>
          </p:cNvPr>
          <p:cNvSpPr>
            <a:spLocks noGrp="1"/>
          </p:cNvSpPr>
          <p:nvPr>
            <p:ph type="ftr" sz="quarter" idx="11"/>
          </p:nvPr>
        </p:nvSpPr>
        <p:spPr/>
        <p:txBody>
          <a:bodyPr/>
          <a:lstStyle/>
          <a:p>
            <a:endParaRPr lang="it-IT" dirty="0"/>
          </a:p>
        </p:txBody>
      </p:sp>
      <p:sp>
        <p:nvSpPr>
          <p:cNvPr id="4" name="Segnaposto numero diapositiva 3">
            <a:extLst>
              <a:ext uri="{FF2B5EF4-FFF2-40B4-BE49-F238E27FC236}">
                <a16:creationId xmlns:a16="http://schemas.microsoft.com/office/drawing/2014/main" id="{1F52E3E6-C229-40B8-8138-5A7698A8D9D8}"/>
              </a:ext>
            </a:extLst>
          </p:cNvPr>
          <p:cNvSpPr>
            <a:spLocks noGrp="1"/>
          </p:cNvSpPr>
          <p:nvPr>
            <p:ph type="sldNum" sz="quarter" idx="12"/>
          </p:nvPr>
        </p:nvSpPr>
        <p:spPr/>
        <p:txBody>
          <a:bodyPr/>
          <a:lstStyle/>
          <a:p>
            <a:fld id="{55C27B3C-D54B-4110-A0B6-5BCC91DDF1F9}" type="slidenum">
              <a:rPr lang="it-IT" smtClean="0"/>
              <a:t>‹N›</a:t>
            </a:fld>
            <a:endParaRPr lang="it-IT" dirty="0"/>
          </a:p>
        </p:txBody>
      </p:sp>
    </p:spTree>
    <p:extLst>
      <p:ext uri="{BB962C8B-B14F-4D97-AF65-F5344CB8AC3E}">
        <p14:creationId xmlns:p14="http://schemas.microsoft.com/office/powerpoint/2010/main" val="3318661374"/>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6180811-638C-441B-AD6C-5C25F6FF0A7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4DCDF97-0836-4457-9BC9-D25E955D0D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E5FF20B2-EED2-4C14-9DCD-3BF72EB8E0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E2CF6201-A1B6-4279-8D42-9D4A83AEE4C3}"/>
              </a:ext>
            </a:extLst>
          </p:cNvPr>
          <p:cNvSpPr>
            <a:spLocks noGrp="1"/>
          </p:cNvSpPr>
          <p:nvPr>
            <p:ph type="dt" sz="half" idx="10"/>
          </p:nvPr>
        </p:nvSpPr>
        <p:spPr/>
        <p:txBody>
          <a:bodyPr/>
          <a:lstStyle/>
          <a:p>
            <a:fld id="{53D5E96E-45D2-40B2-AD99-B3938D1C6626}" type="datetimeFigureOut">
              <a:rPr lang="it-IT" smtClean="0"/>
              <a:t>02/06/24</a:t>
            </a:fld>
            <a:endParaRPr lang="it-IT" dirty="0"/>
          </a:p>
        </p:txBody>
      </p:sp>
      <p:sp>
        <p:nvSpPr>
          <p:cNvPr id="6" name="Segnaposto piè di pagina 5">
            <a:extLst>
              <a:ext uri="{FF2B5EF4-FFF2-40B4-BE49-F238E27FC236}">
                <a16:creationId xmlns:a16="http://schemas.microsoft.com/office/drawing/2014/main" id="{98D497F3-8F96-48D5-913E-0D057CFAE9D8}"/>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7CEEE944-9EAA-43B9-BE7F-775599A90DD6}"/>
              </a:ext>
            </a:extLst>
          </p:cNvPr>
          <p:cNvSpPr>
            <a:spLocks noGrp="1"/>
          </p:cNvSpPr>
          <p:nvPr>
            <p:ph type="sldNum" sz="quarter" idx="12"/>
          </p:nvPr>
        </p:nvSpPr>
        <p:spPr/>
        <p:txBody>
          <a:bodyPr/>
          <a:lstStyle/>
          <a:p>
            <a:fld id="{55C27B3C-D54B-4110-A0B6-5BCC91DDF1F9}" type="slidenum">
              <a:rPr lang="it-IT" smtClean="0"/>
              <a:t>‹N›</a:t>
            </a:fld>
            <a:endParaRPr lang="it-IT" dirty="0"/>
          </a:p>
        </p:txBody>
      </p:sp>
    </p:spTree>
    <p:extLst>
      <p:ext uri="{BB962C8B-B14F-4D97-AF65-F5344CB8AC3E}">
        <p14:creationId xmlns:p14="http://schemas.microsoft.com/office/powerpoint/2010/main" val="3780918034"/>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3FFE4D9-D523-4B6E-85F8-27281C6B5EE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C431AF6-B862-4093-A309-D529AD7B34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a:extLst>
              <a:ext uri="{FF2B5EF4-FFF2-40B4-BE49-F238E27FC236}">
                <a16:creationId xmlns:a16="http://schemas.microsoft.com/office/drawing/2014/main" id="{26887B28-5BF1-453B-9B6B-98C8DF3A2A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57590145-A624-41C0-B9BF-CFC5CD3D6B2B}"/>
              </a:ext>
            </a:extLst>
          </p:cNvPr>
          <p:cNvSpPr>
            <a:spLocks noGrp="1"/>
          </p:cNvSpPr>
          <p:nvPr>
            <p:ph type="dt" sz="half" idx="10"/>
          </p:nvPr>
        </p:nvSpPr>
        <p:spPr/>
        <p:txBody>
          <a:bodyPr/>
          <a:lstStyle/>
          <a:p>
            <a:fld id="{53D5E96E-45D2-40B2-AD99-B3938D1C6626}" type="datetimeFigureOut">
              <a:rPr lang="it-IT" smtClean="0"/>
              <a:t>02/06/24</a:t>
            </a:fld>
            <a:endParaRPr lang="it-IT" dirty="0"/>
          </a:p>
        </p:txBody>
      </p:sp>
      <p:sp>
        <p:nvSpPr>
          <p:cNvPr id="6" name="Segnaposto piè di pagina 5">
            <a:extLst>
              <a:ext uri="{FF2B5EF4-FFF2-40B4-BE49-F238E27FC236}">
                <a16:creationId xmlns:a16="http://schemas.microsoft.com/office/drawing/2014/main" id="{6D082E11-3F65-4562-B324-7885710AEE3C}"/>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3166B0BE-547A-4E3B-B024-2B512F31290C}"/>
              </a:ext>
            </a:extLst>
          </p:cNvPr>
          <p:cNvSpPr>
            <a:spLocks noGrp="1"/>
          </p:cNvSpPr>
          <p:nvPr>
            <p:ph type="sldNum" sz="quarter" idx="12"/>
          </p:nvPr>
        </p:nvSpPr>
        <p:spPr/>
        <p:txBody>
          <a:bodyPr/>
          <a:lstStyle/>
          <a:p>
            <a:fld id="{55C27B3C-D54B-4110-A0B6-5BCC91DDF1F9}" type="slidenum">
              <a:rPr lang="it-IT" smtClean="0"/>
              <a:t>‹N›</a:t>
            </a:fld>
            <a:endParaRPr lang="it-IT" dirty="0"/>
          </a:p>
        </p:txBody>
      </p:sp>
    </p:spTree>
    <p:extLst>
      <p:ext uri="{BB962C8B-B14F-4D97-AF65-F5344CB8AC3E}">
        <p14:creationId xmlns:p14="http://schemas.microsoft.com/office/powerpoint/2010/main" val="3309210622"/>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6B3322-F403-441A-95A9-C7709B4DE23C}"/>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391E359-23EC-4E2D-A1FE-38BF641FB5A8}"/>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FE6AF58-EDF7-44A8-B166-D9F16707FFB3}"/>
              </a:ext>
            </a:extLst>
          </p:cNvPr>
          <p:cNvSpPr>
            <a:spLocks noGrp="1"/>
          </p:cNvSpPr>
          <p:nvPr>
            <p:ph type="dt" sz="half" idx="10"/>
          </p:nvPr>
        </p:nvSpPr>
        <p:spPr/>
        <p:txBody>
          <a:bodyPr/>
          <a:lstStyle/>
          <a:p>
            <a:fld id="{53D5E96E-45D2-40B2-AD99-B3938D1C6626}" type="datetimeFigureOut">
              <a:rPr lang="it-IT" smtClean="0"/>
              <a:t>02/06/24</a:t>
            </a:fld>
            <a:endParaRPr lang="it-IT" dirty="0"/>
          </a:p>
        </p:txBody>
      </p:sp>
      <p:sp>
        <p:nvSpPr>
          <p:cNvPr id="5" name="Segnaposto piè di pagina 4">
            <a:extLst>
              <a:ext uri="{FF2B5EF4-FFF2-40B4-BE49-F238E27FC236}">
                <a16:creationId xmlns:a16="http://schemas.microsoft.com/office/drawing/2014/main" id="{D2933F1A-5BE6-4A61-A377-93F66830B64E}"/>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3A83403B-87BB-4677-BC59-761F1227B10C}"/>
              </a:ext>
            </a:extLst>
          </p:cNvPr>
          <p:cNvSpPr>
            <a:spLocks noGrp="1"/>
          </p:cNvSpPr>
          <p:nvPr>
            <p:ph type="sldNum" sz="quarter" idx="12"/>
          </p:nvPr>
        </p:nvSpPr>
        <p:spPr/>
        <p:txBody>
          <a:bodyPr/>
          <a:lstStyle/>
          <a:p>
            <a:fld id="{55C27B3C-D54B-4110-A0B6-5BCC91DDF1F9}" type="slidenum">
              <a:rPr lang="it-IT" smtClean="0"/>
              <a:t>‹N›</a:t>
            </a:fld>
            <a:endParaRPr lang="it-IT" dirty="0"/>
          </a:p>
        </p:txBody>
      </p:sp>
    </p:spTree>
    <p:extLst>
      <p:ext uri="{BB962C8B-B14F-4D97-AF65-F5344CB8AC3E}">
        <p14:creationId xmlns:p14="http://schemas.microsoft.com/office/powerpoint/2010/main" val="769686310"/>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46D2C6E5-6CC4-40A2-BC67-F2195F4D1A3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4ACD4DCD-6ACB-42DF-A509-AB42CDDD2447}"/>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7848141-76C9-436E-86FC-4C36CA16D61B}"/>
              </a:ext>
            </a:extLst>
          </p:cNvPr>
          <p:cNvSpPr>
            <a:spLocks noGrp="1"/>
          </p:cNvSpPr>
          <p:nvPr>
            <p:ph type="dt" sz="half" idx="10"/>
          </p:nvPr>
        </p:nvSpPr>
        <p:spPr/>
        <p:txBody>
          <a:bodyPr/>
          <a:lstStyle/>
          <a:p>
            <a:fld id="{53D5E96E-45D2-40B2-AD99-B3938D1C6626}" type="datetimeFigureOut">
              <a:rPr lang="it-IT" smtClean="0"/>
              <a:t>02/06/24</a:t>
            </a:fld>
            <a:endParaRPr lang="it-IT" dirty="0"/>
          </a:p>
        </p:txBody>
      </p:sp>
      <p:sp>
        <p:nvSpPr>
          <p:cNvPr id="5" name="Segnaposto piè di pagina 4">
            <a:extLst>
              <a:ext uri="{FF2B5EF4-FFF2-40B4-BE49-F238E27FC236}">
                <a16:creationId xmlns:a16="http://schemas.microsoft.com/office/drawing/2014/main" id="{516AE15B-5C81-49A6-89E5-616360A56BB7}"/>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8CFF9AD8-7CBF-46CC-AC6D-D1DC05ED6BFC}"/>
              </a:ext>
            </a:extLst>
          </p:cNvPr>
          <p:cNvSpPr>
            <a:spLocks noGrp="1"/>
          </p:cNvSpPr>
          <p:nvPr>
            <p:ph type="sldNum" sz="quarter" idx="12"/>
          </p:nvPr>
        </p:nvSpPr>
        <p:spPr/>
        <p:txBody>
          <a:bodyPr/>
          <a:lstStyle/>
          <a:p>
            <a:fld id="{55C27B3C-D54B-4110-A0B6-5BCC91DDF1F9}" type="slidenum">
              <a:rPr lang="it-IT" smtClean="0"/>
              <a:t>‹N›</a:t>
            </a:fld>
            <a:endParaRPr lang="it-IT" dirty="0"/>
          </a:p>
        </p:txBody>
      </p:sp>
    </p:spTree>
    <p:extLst>
      <p:ext uri="{BB962C8B-B14F-4D97-AF65-F5344CB8AC3E}">
        <p14:creationId xmlns:p14="http://schemas.microsoft.com/office/powerpoint/2010/main" val="2854495007"/>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1DC75CBF-6EB1-4FE8-9C5D-D7A9C0305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8BFCDFB-C5AB-464B-989A-66E9BCFBAB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E1A4095-1922-4F17-83CE-FCE50BEAF4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D5E96E-45D2-40B2-AD99-B3938D1C6626}" type="datetimeFigureOut">
              <a:rPr lang="it-IT" smtClean="0"/>
              <a:t>02/06/24</a:t>
            </a:fld>
            <a:endParaRPr lang="it-IT" dirty="0"/>
          </a:p>
        </p:txBody>
      </p:sp>
      <p:sp>
        <p:nvSpPr>
          <p:cNvPr id="5" name="Segnaposto piè di pagina 4">
            <a:extLst>
              <a:ext uri="{FF2B5EF4-FFF2-40B4-BE49-F238E27FC236}">
                <a16:creationId xmlns:a16="http://schemas.microsoft.com/office/drawing/2014/main" id="{F180FC77-B124-4295-8A3A-8D74246519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a:extLst>
              <a:ext uri="{FF2B5EF4-FFF2-40B4-BE49-F238E27FC236}">
                <a16:creationId xmlns:a16="http://schemas.microsoft.com/office/drawing/2014/main" id="{3BF5C2B0-B494-418D-8830-6FA33AD169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27B3C-D54B-4110-A0B6-5BCC91DDF1F9}" type="slidenum">
              <a:rPr lang="it-IT" smtClean="0"/>
              <a:t>‹N›</a:t>
            </a:fld>
            <a:endParaRPr lang="it-IT" dirty="0"/>
          </a:p>
        </p:txBody>
      </p:sp>
    </p:spTree>
    <p:extLst>
      <p:ext uri="{BB962C8B-B14F-4D97-AF65-F5344CB8AC3E}">
        <p14:creationId xmlns:p14="http://schemas.microsoft.com/office/powerpoint/2010/main" val="3295020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Layout" Target="../diagrams/layout1.xml"/><Relationship Id="rId7" Type="http://schemas.openxmlformats.org/officeDocument/2006/relationships/image" Target="../media/image22.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https://lh6.googleusercontent.com/D9sgfl61kgaD4nELcYb4LSSknsgRLik78UyldCrjva6fFx8jt_RHJ4cIhoty7Z4UJrMoUrqE9RPOPQqLZuKXzEJMszeE5yrw_vpVd1D0NNdXxUk7AyZ0Kk9B3339j5x04VgXipG0iBSmj-Wmou9cCQsIyMgSCSWETaG6lVvFopX-FUQ3GHnQrtTlWJSXfpv519g3Og" TargetMode="External"/><Relationship Id="rId3" Type="http://schemas.openxmlformats.org/officeDocument/2006/relationships/diagramLayout" Target="../diagrams/layout2.xml"/><Relationship Id="rId7" Type="http://schemas.openxmlformats.org/officeDocument/2006/relationships/image" Target="../media/image26.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magine 20">
            <a:extLst>
              <a:ext uri="{FF2B5EF4-FFF2-40B4-BE49-F238E27FC236}">
                <a16:creationId xmlns:a16="http://schemas.microsoft.com/office/drawing/2014/main" id="{24D38123-AADD-48A9-B619-D0B6D6E10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pic>
        <p:nvPicPr>
          <p:cNvPr id="19" name="Immagine 18">
            <a:extLst>
              <a:ext uri="{FF2B5EF4-FFF2-40B4-BE49-F238E27FC236}">
                <a16:creationId xmlns:a16="http://schemas.microsoft.com/office/drawing/2014/main" id="{7884C89F-214A-4540-94D0-E5B4BF9E1C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46075"/>
            <a:ext cx="12192000" cy="4820314"/>
          </a:xfrm>
          <a:prstGeom prst="rect">
            <a:avLst/>
          </a:prstGeom>
        </p:spPr>
      </p:pic>
      <p:sp>
        <p:nvSpPr>
          <p:cNvPr id="7" name="Rettangolo 6" title="Elemento grafico sovrapposto">
            <a:extLst>
              <a:ext uri="{FF2B5EF4-FFF2-40B4-BE49-F238E27FC236}">
                <a16:creationId xmlns:a16="http://schemas.microsoft.com/office/drawing/2014/main" id="{B6461E33-71AF-4C0A-8AD1-64F2A2743F10}"/>
              </a:ext>
            </a:extLst>
          </p:cNvPr>
          <p:cNvSpPr/>
          <p:nvPr/>
        </p:nvSpPr>
        <p:spPr bwMode="ltGray">
          <a:xfrm>
            <a:off x="6054236" y="-5143"/>
            <a:ext cx="4814392" cy="6871532"/>
          </a:xfrm>
          <a:prstGeom prst="rect">
            <a:avLst/>
          </a:prstGeom>
          <a:solidFill>
            <a:srgbClr val="215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8" name="Titolo 1">
            <a:extLst>
              <a:ext uri="{FF2B5EF4-FFF2-40B4-BE49-F238E27FC236}">
                <a16:creationId xmlns:a16="http://schemas.microsoft.com/office/drawing/2014/main" id="{2D4819B2-6145-4F86-9AFE-717AC49BE77D}"/>
              </a:ext>
            </a:extLst>
          </p:cNvPr>
          <p:cNvSpPr>
            <a:spLocks noGrp="1"/>
          </p:cNvSpPr>
          <p:nvPr>
            <p:ph type="ctrTitle"/>
          </p:nvPr>
        </p:nvSpPr>
        <p:spPr bwMode="black">
          <a:xfrm>
            <a:off x="6054234" y="2817662"/>
            <a:ext cx="4814392" cy="1800444"/>
          </a:xfrm>
        </p:spPr>
        <p:txBody>
          <a:bodyPr rtlCol="0">
            <a:normAutofit fontScale="90000"/>
          </a:bodyPr>
          <a:lstStyle/>
          <a:p>
            <a:pPr algn="ctr" rtl="0"/>
            <a:br>
              <a:rPr lang="it-IT" sz="3500" dirty="0">
                <a:solidFill>
                  <a:schemeClr val="bg1"/>
                </a:solidFill>
                <a:latin typeface="Abadi" panose="020B0604020104020204" pitchFamily="34" charset="0"/>
              </a:rPr>
            </a:br>
            <a:r>
              <a:rPr lang="it-IT" sz="2800" dirty="0">
                <a:solidFill>
                  <a:schemeClr val="bg1"/>
                </a:solidFill>
                <a:latin typeface="Abadi" panose="020B0604020104020204" pitchFamily="34" charset="0"/>
              </a:rPr>
              <a:t>Galileo Progetti Nonprofit Kft.</a:t>
            </a:r>
            <a:br>
              <a:rPr lang="it-IT" sz="2800" dirty="0">
                <a:solidFill>
                  <a:schemeClr val="bg1"/>
                </a:solidFill>
                <a:latin typeface="Abadi" panose="020B0604020104020204" pitchFamily="34" charset="0"/>
              </a:rPr>
            </a:br>
            <a:br>
              <a:rPr lang="it-IT" sz="1800" dirty="0">
                <a:solidFill>
                  <a:schemeClr val="bg1"/>
                </a:solidFill>
                <a:latin typeface="Abadi" panose="020B0604020104020204" pitchFamily="34" charset="0"/>
              </a:rPr>
            </a:br>
            <a:r>
              <a:rPr lang="it-IT" sz="1800" dirty="0">
                <a:solidFill>
                  <a:schemeClr val="bg1"/>
                </a:solidFill>
                <a:latin typeface="Abadi" panose="020B0604020104020204" pitchFamily="34" charset="0"/>
              </a:rPr>
              <a:t>https://</a:t>
            </a:r>
            <a:r>
              <a:rPr lang="it-IT" sz="1800" dirty="0" err="1">
                <a:solidFill>
                  <a:schemeClr val="bg1"/>
                </a:solidFill>
                <a:latin typeface="Abadi" panose="020B0604020104020204" pitchFamily="34" charset="0"/>
              </a:rPr>
              <a:t>galileoprogetti.hu</a:t>
            </a:r>
            <a:r>
              <a:rPr lang="it-IT" sz="1800" dirty="0">
                <a:solidFill>
                  <a:schemeClr val="bg1"/>
                </a:solidFill>
                <a:latin typeface="Abadi" panose="020B0604020104020204" pitchFamily="34" charset="0"/>
              </a:rPr>
              <a:t>/</a:t>
            </a:r>
            <a:r>
              <a:rPr lang="it-IT" sz="1800" dirty="0" err="1">
                <a:solidFill>
                  <a:schemeClr val="bg1"/>
                </a:solidFill>
                <a:latin typeface="Abadi" panose="020B0604020104020204" pitchFamily="34" charset="0"/>
              </a:rPr>
              <a:t>language</a:t>
            </a:r>
            <a:r>
              <a:rPr lang="it-IT" sz="1800" dirty="0">
                <a:solidFill>
                  <a:schemeClr val="bg1"/>
                </a:solidFill>
                <a:latin typeface="Abadi" panose="020B0604020104020204" pitchFamily="34" charset="0"/>
              </a:rPr>
              <a:t>/en/home-</a:t>
            </a:r>
            <a:r>
              <a:rPr lang="it-IT" sz="1800" dirty="0" err="1">
                <a:solidFill>
                  <a:schemeClr val="bg1"/>
                </a:solidFill>
                <a:latin typeface="Abadi" panose="020B0604020104020204" pitchFamily="34" charset="0"/>
              </a:rPr>
              <a:t>english</a:t>
            </a:r>
            <a:r>
              <a:rPr lang="it-IT" sz="1800" dirty="0">
                <a:solidFill>
                  <a:schemeClr val="bg1"/>
                </a:solidFill>
                <a:latin typeface="Abadi" panose="020B0604020104020204" pitchFamily="34" charset="0"/>
              </a:rPr>
              <a:t>/</a:t>
            </a:r>
            <a:br>
              <a:rPr lang="it-IT" sz="2800" dirty="0">
                <a:solidFill>
                  <a:schemeClr val="bg1"/>
                </a:solidFill>
                <a:latin typeface="Abadi" panose="020B0604020104020204" pitchFamily="34" charset="0"/>
              </a:rPr>
            </a:br>
            <a:endParaRPr lang="it-IT" sz="3300" dirty="0">
              <a:solidFill>
                <a:schemeClr val="bg1"/>
              </a:solidFill>
              <a:latin typeface="Abadi" panose="020B0604020104020204" pitchFamily="34" charset="0"/>
            </a:endParaRPr>
          </a:p>
        </p:txBody>
      </p:sp>
      <p:pic>
        <p:nvPicPr>
          <p:cNvPr id="3" name="Immagine 2" descr="Immagine che contiene testo&#10;&#10;Descrizione generata automaticamente">
            <a:extLst>
              <a:ext uri="{FF2B5EF4-FFF2-40B4-BE49-F238E27FC236}">
                <a16:creationId xmlns:a16="http://schemas.microsoft.com/office/drawing/2014/main" id="{36C7B7A5-0FE9-4A03-BF35-7DB285C824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9134" y="414329"/>
            <a:ext cx="3317123" cy="1800444"/>
          </a:xfrm>
          <a:prstGeom prst="rect">
            <a:avLst/>
          </a:prstGeom>
        </p:spPr>
      </p:pic>
      <p:sp>
        <p:nvSpPr>
          <p:cNvPr id="13" name="CasellaDiTesto 12">
            <a:extLst>
              <a:ext uri="{FF2B5EF4-FFF2-40B4-BE49-F238E27FC236}">
                <a16:creationId xmlns:a16="http://schemas.microsoft.com/office/drawing/2014/main" id="{35E5950E-07B6-46A5-A264-556A6BE3F414}"/>
              </a:ext>
            </a:extLst>
          </p:cNvPr>
          <p:cNvSpPr txBox="1"/>
          <p:nvPr/>
        </p:nvSpPr>
        <p:spPr>
          <a:xfrm>
            <a:off x="6054234" y="5657671"/>
            <a:ext cx="4814391" cy="861774"/>
          </a:xfrm>
          <a:prstGeom prst="rect">
            <a:avLst/>
          </a:prstGeom>
          <a:noFill/>
        </p:spPr>
        <p:txBody>
          <a:bodyPr wrap="square" rtlCol="0">
            <a:spAutoFit/>
          </a:bodyPr>
          <a:lstStyle/>
          <a:p>
            <a:pPr algn="ctr">
              <a:spcAft>
                <a:spcPts val="0"/>
              </a:spcAft>
            </a:pPr>
            <a:r>
              <a:rPr lang="en-GB" sz="1600" dirty="0">
                <a:solidFill>
                  <a:schemeClr val="bg1"/>
                </a:solidFill>
                <a:latin typeface="Abadi" panose="020B0604020104020204" pitchFamily="34" charset="0"/>
                <a:ea typeface="+mj-ea"/>
                <a:cs typeface="+mj-cs"/>
              </a:rPr>
              <a:t>Hungary</a:t>
            </a:r>
            <a:r>
              <a:rPr lang="it-IT" sz="1600" dirty="0">
                <a:solidFill>
                  <a:schemeClr val="bg1"/>
                </a:solidFill>
                <a:latin typeface="Abadi" panose="020B0604020104020204" pitchFamily="34" charset="0"/>
                <a:ea typeface="+mj-ea"/>
                <a:cs typeface="+mj-cs"/>
              </a:rPr>
              <a:t> - 1016 Budapest, </a:t>
            </a:r>
            <a:r>
              <a:rPr lang="hu-HU" sz="1600" dirty="0">
                <a:solidFill>
                  <a:schemeClr val="bg1"/>
                </a:solidFill>
                <a:latin typeface="Abadi" panose="020B0604020104020204" pitchFamily="34" charset="0"/>
                <a:ea typeface="+mj-ea"/>
                <a:cs typeface="+mj-cs"/>
              </a:rPr>
              <a:t>Aladár utca 6. fszt./</a:t>
            </a:r>
            <a:r>
              <a:rPr lang="it-IT" sz="1600" dirty="0">
                <a:solidFill>
                  <a:schemeClr val="bg1"/>
                </a:solidFill>
                <a:latin typeface="Abadi" panose="020B0604020104020204" pitchFamily="34" charset="0"/>
                <a:ea typeface="+mj-ea"/>
                <a:cs typeface="+mj-cs"/>
              </a:rPr>
              <a:t>1.</a:t>
            </a:r>
            <a:endParaRPr lang="hu-HU" b="1" i="0" dirty="0">
              <a:solidFill>
                <a:schemeClr val="bg1"/>
              </a:solidFill>
              <a:effectLst/>
              <a:latin typeface="Arial, sans-serif"/>
            </a:endParaRPr>
          </a:p>
          <a:p>
            <a:pPr algn="ctr">
              <a:spcAft>
                <a:spcPts val="0"/>
              </a:spcAft>
            </a:pPr>
            <a:r>
              <a:rPr lang="hu-HU" sz="1600" b="0" i="0" dirty="0">
                <a:solidFill>
                  <a:srgbClr val="FFFF00"/>
                </a:solidFill>
                <a:effectLst/>
                <a:latin typeface="Arial" panose="020B0604020202020204" pitchFamily="34" charset="0"/>
              </a:rPr>
              <a:t>+36</a:t>
            </a:r>
            <a:r>
              <a:rPr lang="it-IT" sz="1600" b="0" i="0" dirty="0">
                <a:solidFill>
                  <a:srgbClr val="FFFF00"/>
                </a:solidFill>
                <a:effectLst/>
                <a:latin typeface="Arial" panose="020B0604020202020204" pitchFamily="34" charset="0"/>
              </a:rPr>
              <a:t> 70 323 38 35</a:t>
            </a:r>
          </a:p>
          <a:p>
            <a:endParaRPr lang="it-IT" dirty="0"/>
          </a:p>
        </p:txBody>
      </p:sp>
    </p:spTree>
    <p:extLst>
      <p:ext uri="{BB962C8B-B14F-4D97-AF65-F5344CB8AC3E}">
        <p14:creationId xmlns:p14="http://schemas.microsoft.com/office/powerpoint/2010/main" val="1204763266"/>
      </p:ext>
    </p:extLst>
  </p:cSld>
  <p:clrMapOvr>
    <a:masterClrMapping/>
  </p:clrMapOvr>
  <p:transition spd="slow" advTm="9124">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trebbe essere un'immagine raffigurante testo">
            <a:extLst>
              <a:ext uri="{FF2B5EF4-FFF2-40B4-BE49-F238E27FC236}">
                <a16:creationId xmlns:a16="http://schemas.microsoft.com/office/drawing/2014/main" id="{55DB45CD-2F03-4A0B-92D3-F5B1EC9E86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590" b="29575"/>
          <a:stretch/>
        </p:blipFill>
        <p:spPr bwMode="auto">
          <a:xfrm>
            <a:off x="365609" y="2103120"/>
            <a:ext cx="8094518" cy="4114800"/>
          </a:xfrm>
          <a:prstGeom prst="rect">
            <a:avLst/>
          </a:prstGeom>
          <a:noFill/>
          <a:extLst>
            <a:ext uri="{909E8E84-426E-40DD-AFC4-6F175D3DCCD1}">
              <a14:hiddenFill xmlns:a14="http://schemas.microsoft.com/office/drawing/2010/main">
                <a:solidFill>
                  <a:srgbClr val="FFFFFF"/>
                </a:solidFill>
              </a14:hiddenFill>
            </a:ext>
          </a:extLst>
        </p:spPr>
      </p:pic>
      <p:sp>
        <p:nvSpPr>
          <p:cNvPr id="2" name="Ovale 1">
            <a:extLst>
              <a:ext uri="{FF2B5EF4-FFF2-40B4-BE49-F238E27FC236}">
                <a16:creationId xmlns:a16="http://schemas.microsoft.com/office/drawing/2014/main" id="{458C76CF-46B7-4547-AB9E-78F813CAC2EE}"/>
              </a:ext>
            </a:extLst>
          </p:cNvPr>
          <p:cNvSpPr/>
          <p:nvPr/>
        </p:nvSpPr>
        <p:spPr>
          <a:xfrm>
            <a:off x="4412868" y="384720"/>
            <a:ext cx="4595149" cy="2734400"/>
          </a:xfrm>
          <a:prstGeom prst="ellipse">
            <a:avLst/>
          </a:prstGeom>
          <a:gradFill flip="none" rotWithShape="1">
            <a:gsLst>
              <a:gs pos="0">
                <a:schemeClr val="bg1"/>
              </a:gs>
              <a:gs pos="50000">
                <a:schemeClr val="bg1"/>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1028" name="Picture 4" descr="cathedral during daytime">
            <a:extLst>
              <a:ext uri="{FF2B5EF4-FFF2-40B4-BE49-F238E27FC236}">
                <a16:creationId xmlns:a16="http://schemas.microsoft.com/office/drawing/2014/main" id="{95841196-FC7D-48C1-AD70-4D3CDED10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 y="-45507"/>
            <a:ext cx="12191999" cy="6903507"/>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3">
            <a:extLst>
              <a:ext uri="{FF2B5EF4-FFF2-40B4-BE49-F238E27FC236}">
                <a16:creationId xmlns:a16="http://schemas.microsoft.com/office/drawing/2014/main" id="{55DC3F94-C2A9-46DC-8878-90CBB50A964D}"/>
              </a:ext>
            </a:extLst>
          </p:cNvPr>
          <p:cNvSpPr/>
          <p:nvPr/>
        </p:nvSpPr>
        <p:spPr>
          <a:xfrm>
            <a:off x="0" y="0"/>
            <a:ext cx="12192000" cy="6881084"/>
          </a:xfrm>
          <a:prstGeom prst="rect">
            <a:avLst/>
          </a:prstGeom>
          <a:gradFill flip="none" rotWithShape="1">
            <a:gsLst>
              <a:gs pos="0">
                <a:srgbClr val="263AF6">
                  <a:alpha val="25000"/>
                </a:srgbClr>
              </a:gs>
              <a:gs pos="6794">
                <a:srgbClr val="4231CF">
                  <a:alpha val="25000"/>
                </a:srgbClr>
              </a:gs>
              <a:gs pos="43000">
                <a:srgbClr val="DA0000">
                  <a:alpha val="25000"/>
                </a:srgbClr>
              </a:gs>
              <a:gs pos="100000">
                <a:srgbClr val="FFC409">
                  <a:alpha val="2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5" name="CasellaDiTesto 24">
            <a:extLst>
              <a:ext uri="{FF2B5EF4-FFF2-40B4-BE49-F238E27FC236}">
                <a16:creationId xmlns:a16="http://schemas.microsoft.com/office/drawing/2014/main" id="{08C6F1E6-EFDB-491D-9E21-E7C44A8AD185}"/>
              </a:ext>
            </a:extLst>
          </p:cNvPr>
          <p:cNvSpPr txBox="1"/>
          <p:nvPr/>
        </p:nvSpPr>
        <p:spPr>
          <a:xfrm>
            <a:off x="7651113" y="-678517"/>
            <a:ext cx="4403324" cy="7540526"/>
          </a:xfrm>
          <a:prstGeom prst="rect">
            <a:avLst/>
          </a:prstGeom>
          <a:noFill/>
          <a:ln>
            <a:noFill/>
          </a:ln>
        </p:spPr>
        <p:txBody>
          <a:bodyPr wrap="square">
            <a:spAutoFit/>
          </a:bodyPr>
          <a:lstStyle/>
          <a:p>
            <a:pPr lvl="1"/>
            <a:endParaRPr lang="it-IT" sz="2200" b="1" dirty="0">
              <a:solidFill>
                <a:schemeClr val="bg1"/>
              </a:solidFill>
            </a:endParaRPr>
          </a:p>
          <a:p>
            <a:pPr lvl="1"/>
            <a:endParaRPr lang="it-IT" sz="2200" b="1" dirty="0">
              <a:solidFill>
                <a:schemeClr val="bg1"/>
              </a:solidFill>
            </a:endParaRPr>
          </a:p>
          <a:p>
            <a:pPr lvl="1"/>
            <a:endParaRPr lang="it-IT" sz="2200" b="1" dirty="0">
              <a:solidFill>
                <a:schemeClr val="bg1"/>
              </a:solidFill>
            </a:endParaRPr>
          </a:p>
          <a:p>
            <a:pPr lvl="1"/>
            <a:endParaRPr lang="it-IT" sz="2200" b="1" dirty="0">
              <a:solidFill>
                <a:schemeClr val="bg1"/>
              </a:solidFill>
            </a:endParaRPr>
          </a:p>
          <a:p>
            <a:pPr lvl="1"/>
            <a:endParaRPr lang="hu-HU" sz="2200" b="1" dirty="0">
              <a:solidFill>
                <a:schemeClr val="bg1">
                  <a:lumMod val="95000"/>
                </a:schemeClr>
              </a:solidFill>
            </a:endParaRPr>
          </a:p>
          <a:p>
            <a:pPr lvl="1"/>
            <a:endParaRPr lang="hu-HU" sz="2200" b="1" dirty="0">
              <a:solidFill>
                <a:schemeClr val="bg1">
                  <a:lumMod val="95000"/>
                </a:schemeClr>
              </a:solidFill>
            </a:endParaRPr>
          </a:p>
          <a:p>
            <a:pPr lvl="1"/>
            <a:r>
              <a:rPr lang="hu-HU" sz="2200" b="1" dirty="0">
                <a:solidFill>
                  <a:schemeClr val="bg1">
                    <a:lumMod val="95000"/>
                  </a:schemeClr>
                </a:solidFill>
              </a:rPr>
              <a:t>Based in Budapest, Hungary, Galileo Progetti </a:t>
            </a:r>
          </a:p>
          <a:p>
            <a:pPr lvl="1"/>
            <a:r>
              <a:rPr lang="hu-HU" sz="2200" b="1" dirty="0">
                <a:solidFill>
                  <a:schemeClr val="bg1">
                    <a:lumMod val="95000"/>
                  </a:schemeClr>
                </a:solidFill>
              </a:rPr>
              <a:t>was founded in 2009 </a:t>
            </a:r>
          </a:p>
          <a:p>
            <a:pPr lvl="1"/>
            <a:r>
              <a:rPr lang="hu-HU" sz="2200" b="1" dirty="0">
                <a:solidFill>
                  <a:schemeClr val="bg1">
                    <a:lumMod val="95000"/>
                  </a:schemeClr>
                </a:solidFill>
              </a:rPr>
              <a:t>by Hungarian partners and by ARCA Cooperativa Sociale, Florence, Italy.</a:t>
            </a:r>
            <a:endParaRPr lang="en-GB" sz="2200" b="1" dirty="0">
              <a:solidFill>
                <a:schemeClr val="bg1">
                  <a:lumMod val="95000"/>
                </a:schemeClr>
              </a:solidFill>
            </a:endParaRPr>
          </a:p>
          <a:p>
            <a:pPr lvl="1"/>
            <a:endParaRPr lang="en-GB" sz="2200" b="1" dirty="0">
              <a:solidFill>
                <a:schemeClr val="bg1">
                  <a:lumMod val="95000"/>
                </a:schemeClr>
              </a:solidFill>
            </a:endParaRPr>
          </a:p>
          <a:p>
            <a:pPr lvl="1"/>
            <a:endParaRPr lang="en-GB" sz="2200" b="1" dirty="0">
              <a:solidFill>
                <a:schemeClr val="bg1">
                  <a:lumMod val="95000"/>
                </a:schemeClr>
              </a:solidFill>
            </a:endParaRPr>
          </a:p>
          <a:p>
            <a:pPr lvl="1"/>
            <a:endParaRPr lang="en-GB" sz="2200" b="1" dirty="0">
              <a:solidFill>
                <a:schemeClr val="bg1">
                  <a:lumMod val="95000"/>
                </a:schemeClr>
              </a:solidFill>
            </a:endParaRPr>
          </a:p>
          <a:p>
            <a:pPr lvl="1" algn="r"/>
            <a:endParaRPr lang="en-GB" sz="2200" b="1" dirty="0">
              <a:solidFill>
                <a:schemeClr val="bg1">
                  <a:lumMod val="95000"/>
                </a:schemeClr>
              </a:solidFill>
            </a:endParaRPr>
          </a:p>
          <a:p>
            <a:pPr lvl="1" algn="r"/>
            <a:endParaRPr lang="en-GB" sz="2200" b="1" dirty="0">
              <a:solidFill>
                <a:schemeClr val="bg1">
                  <a:lumMod val="95000"/>
                </a:schemeClr>
              </a:solidFill>
            </a:endParaRPr>
          </a:p>
          <a:p>
            <a:pPr lvl="1" algn="r"/>
            <a:endParaRPr lang="en-GB" sz="2200" b="1" dirty="0">
              <a:solidFill>
                <a:schemeClr val="bg1">
                  <a:lumMod val="95000"/>
                </a:schemeClr>
              </a:solidFill>
            </a:endParaRPr>
          </a:p>
          <a:p>
            <a:pPr lvl="1" algn="r"/>
            <a:endParaRPr lang="en-GB" sz="2200" b="1" dirty="0">
              <a:solidFill>
                <a:schemeClr val="bg1">
                  <a:lumMod val="95000"/>
                </a:schemeClr>
              </a:solidFill>
            </a:endParaRPr>
          </a:p>
          <a:p>
            <a:pPr lvl="1" algn="r"/>
            <a:endParaRPr lang="en-GB" sz="2200" b="1" dirty="0">
              <a:solidFill>
                <a:schemeClr val="bg1">
                  <a:lumMod val="95000"/>
                </a:schemeClr>
              </a:solidFill>
            </a:endParaRPr>
          </a:p>
          <a:p>
            <a:pPr lvl="1" algn="r"/>
            <a:r>
              <a:rPr lang="en-GB" sz="2200" b="1" dirty="0">
                <a:solidFill>
                  <a:schemeClr val="bg1">
                    <a:lumMod val="95000"/>
                  </a:schemeClr>
                </a:solidFill>
              </a:rPr>
              <a:t>Why the name “GALILEO” ? </a:t>
            </a:r>
            <a:br>
              <a:rPr lang="en-GB" sz="2200" b="1" dirty="0">
                <a:solidFill>
                  <a:schemeClr val="bg1">
                    <a:lumMod val="95000"/>
                  </a:schemeClr>
                </a:solidFill>
              </a:rPr>
            </a:br>
            <a:r>
              <a:rPr lang="en-GB" sz="2200" b="1" i="1" dirty="0">
                <a:solidFill>
                  <a:schemeClr val="bg1">
                    <a:lumMod val="95000"/>
                  </a:schemeClr>
                </a:solidFill>
              </a:rPr>
              <a:t>…Take a guess!</a:t>
            </a:r>
          </a:p>
        </p:txBody>
      </p:sp>
      <p:sp>
        <p:nvSpPr>
          <p:cNvPr id="6" name="CasellaDiTesto 5">
            <a:extLst>
              <a:ext uri="{FF2B5EF4-FFF2-40B4-BE49-F238E27FC236}">
                <a16:creationId xmlns:a16="http://schemas.microsoft.com/office/drawing/2014/main" id="{92146742-88B0-4B36-AA38-4C201CBB5EEA}"/>
              </a:ext>
            </a:extLst>
          </p:cNvPr>
          <p:cNvSpPr txBox="1"/>
          <p:nvPr/>
        </p:nvSpPr>
        <p:spPr>
          <a:xfrm>
            <a:off x="258780" y="258780"/>
            <a:ext cx="4595149" cy="769441"/>
          </a:xfrm>
          <a:prstGeom prst="rect">
            <a:avLst/>
          </a:prstGeom>
          <a:noFill/>
        </p:spPr>
        <p:txBody>
          <a:bodyPr wrap="square" rtlCol="0">
            <a:spAutoFit/>
            <a:scene3d>
              <a:camera prst="orthographicFront"/>
              <a:lightRig rig="threePt" dir="t"/>
            </a:scene3d>
            <a:sp3d extrusionH="57150">
              <a:bevelT w="82550" h="38100" prst="coolSlant"/>
            </a:sp3d>
          </a:bodyPr>
          <a:lstStyle/>
          <a:p>
            <a:r>
              <a:rPr lang="it-IT" sz="4400" b="1" dirty="0">
                <a:solidFill>
                  <a:srgbClr val="4CCFEE"/>
                </a:solidFill>
                <a:latin typeface="Aharoni" panose="02010803020104030203" pitchFamily="2" charset="-79"/>
                <a:cs typeface="Aharoni" panose="02010803020104030203" pitchFamily="2" charset="-79"/>
              </a:rPr>
              <a:t> Our Story</a:t>
            </a:r>
          </a:p>
        </p:txBody>
      </p:sp>
      <p:pic>
        <p:nvPicPr>
          <p:cNvPr id="8" name="Immagine 7" descr="Immagine che contiene testo&#10;&#10;Descrizione generata automaticamente">
            <a:extLst>
              <a:ext uri="{FF2B5EF4-FFF2-40B4-BE49-F238E27FC236}">
                <a16:creationId xmlns:a16="http://schemas.microsoft.com/office/drawing/2014/main" id="{16D9858E-5E1F-4C94-9DCA-D385132DE8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2775" y="68101"/>
            <a:ext cx="2158782" cy="1171728"/>
          </a:xfrm>
          <a:prstGeom prst="rect">
            <a:avLst/>
          </a:prstGeom>
        </p:spPr>
      </p:pic>
    </p:spTree>
    <p:extLst>
      <p:ext uri="{BB962C8B-B14F-4D97-AF65-F5344CB8AC3E}">
        <p14:creationId xmlns:p14="http://schemas.microsoft.com/office/powerpoint/2010/main" val="3295041970"/>
      </p:ext>
    </p:extLst>
  </p:cSld>
  <p:clrMapOvr>
    <a:masterClrMapping/>
  </p:clrMapOvr>
  <p:transition spd="slow" advTm="20002">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55DC3F94-C2A9-46DC-8878-90CBB50A964D}"/>
              </a:ext>
            </a:extLst>
          </p:cNvPr>
          <p:cNvSpPr/>
          <p:nvPr/>
        </p:nvSpPr>
        <p:spPr>
          <a:xfrm>
            <a:off x="0" y="0"/>
            <a:ext cx="7986532" cy="6881084"/>
          </a:xfrm>
          <a:prstGeom prst="rect">
            <a:avLst/>
          </a:prstGeom>
          <a:gradFill flip="none" rotWithShape="1">
            <a:gsLst>
              <a:gs pos="0">
                <a:srgbClr val="263AF6">
                  <a:alpha val="50000"/>
                </a:srgbClr>
              </a:gs>
              <a:gs pos="50000">
                <a:srgbClr val="DA0000">
                  <a:alpha val="25000"/>
                </a:srgbClr>
              </a:gs>
              <a:gs pos="100000">
                <a:srgbClr val="FFC409">
                  <a:alpha val="5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3" name="Immagine 2" descr="Immagine che contiene cielo, esterni, montagna, erba&#10;&#10;Descrizione generata automaticamente">
            <a:extLst>
              <a:ext uri="{FF2B5EF4-FFF2-40B4-BE49-F238E27FC236}">
                <a16:creationId xmlns:a16="http://schemas.microsoft.com/office/drawing/2014/main" id="{437F73B4-BAFC-45B7-98EC-ABE33D5D6480}"/>
              </a:ext>
            </a:extLst>
          </p:cNvPr>
          <p:cNvPicPr>
            <a:picLocks noChangeAspect="1"/>
          </p:cNvPicPr>
          <p:nvPr/>
        </p:nvPicPr>
        <p:blipFill rotWithShape="1">
          <a:blip r:embed="rId2">
            <a:extLst>
              <a:ext uri="{28A0092B-C50C-407E-A947-70E740481C1C}">
                <a14:useLocalDpi xmlns:a14="http://schemas.microsoft.com/office/drawing/2010/main" val="0"/>
              </a:ext>
            </a:extLst>
          </a:blip>
          <a:srcRect l="22320" t="6670" r="36752"/>
          <a:stretch/>
        </p:blipFill>
        <p:spPr>
          <a:xfrm flipH="1">
            <a:off x="7596850" y="-1"/>
            <a:ext cx="4595147" cy="6881084"/>
          </a:xfrm>
          <a:custGeom>
            <a:avLst/>
            <a:gdLst>
              <a:gd name="connsiteX0" fmla="*/ 0 w 4595147"/>
              <a:gd name="connsiteY0" fmla="*/ 0 h 6881084"/>
              <a:gd name="connsiteX1" fmla="*/ 436539 w 4595147"/>
              <a:gd name="connsiteY1" fmla="*/ 0 h 6881084"/>
              <a:gd name="connsiteX2" fmla="*/ 964981 w 4595147"/>
              <a:gd name="connsiteY2" fmla="*/ 0 h 6881084"/>
              <a:gd name="connsiteX3" fmla="*/ 1493423 w 4595147"/>
              <a:gd name="connsiteY3" fmla="*/ 0 h 6881084"/>
              <a:gd name="connsiteX4" fmla="*/ 1975913 w 4595147"/>
              <a:gd name="connsiteY4" fmla="*/ 0 h 6881084"/>
              <a:gd name="connsiteX5" fmla="*/ 2504355 w 4595147"/>
              <a:gd name="connsiteY5" fmla="*/ 0 h 6881084"/>
              <a:gd name="connsiteX6" fmla="*/ 3170651 w 4595147"/>
              <a:gd name="connsiteY6" fmla="*/ 0 h 6881084"/>
              <a:gd name="connsiteX7" fmla="*/ 3745045 w 4595147"/>
              <a:gd name="connsiteY7" fmla="*/ 0 h 6881084"/>
              <a:gd name="connsiteX8" fmla="*/ 4595147 w 4595147"/>
              <a:gd name="connsiteY8" fmla="*/ 0 h 6881084"/>
              <a:gd name="connsiteX9" fmla="*/ 4595147 w 4595147"/>
              <a:gd name="connsiteY9" fmla="*/ 573424 h 6881084"/>
              <a:gd name="connsiteX10" fmla="*/ 4595147 w 4595147"/>
              <a:gd name="connsiteY10" fmla="*/ 1284469 h 6881084"/>
              <a:gd name="connsiteX11" fmla="*/ 4595147 w 4595147"/>
              <a:gd name="connsiteY11" fmla="*/ 1857893 h 6881084"/>
              <a:gd name="connsiteX12" fmla="*/ 4595147 w 4595147"/>
              <a:gd name="connsiteY12" fmla="*/ 2293695 h 6881084"/>
              <a:gd name="connsiteX13" fmla="*/ 4595147 w 4595147"/>
              <a:gd name="connsiteY13" fmla="*/ 3004740 h 6881084"/>
              <a:gd name="connsiteX14" fmla="*/ 4595147 w 4595147"/>
              <a:gd name="connsiteY14" fmla="*/ 3715785 h 6881084"/>
              <a:gd name="connsiteX15" fmla="*/ 4595147 w 4595147"/>
              <a:gd name="connsiteY15" fmla="*/ 4220398 h 6881084"/>
              <a:gd name="connsiteX16" fmla="*/ 4595147 w 4595147"/>
              <a:gd name="connsiteY16" fmla="*/ 4725011 h 6881084"/>
              <a:gd name="connsiteX17" fmla="*/ 4595147 w 4595147"/>
              <a:gd name="connsiteY17" fmla="*/ 5298435 h 6881084"/>
              <a:gd name="connsiteX18" fmla="*/ 4595147 w 4595147"/>
              <a:gd name="connsiteY18" fmla="*/ 5734237 h 6881084"/>
              <a:gd name="connsiteX19" fmla="*/ 4595147 w 4595147"/>
              <a:gd name="connsiteY19" fmla="*/ 6881084 h 6881084"/>
              <a:gd name="connsiteX20" fmla="*/ 3928851 w 4595147"/>
              <a:gd name="connsiteY20" fmla="*/ 6881084 h 6881084"/>
              <a:gd name="connsiteX21" fmla="*/ 3446360 w 4595147"/>
              <a:gd name="connsiteY21" fmla="*/ 6881084 h 6881084"/>
              <a:gd name="connsiteX22" fmla="*/ 2871967 w 4595147"/>
              <a:gd name="connsiteY22" fmla="*/ 6881084 h 6881084"/>
              <a:gd name="connsiteX23" fmla="*/ 2435428 w 4595147"/>
              <a:gd name="connsiteY23" fmla="*/ 6881084 h 6881084"/>
              <a:gd name="connsiteX24" fmla="*/ 1952937 w 4595147"/>
              <a:gd name="connsiteY24" fmla="*/ 6881084 h 6881084"/>
              <a:gd name="connsiteX25" fmla="*/ 1516399 w 4595147"/>
              <a:gd name="connsiteY25" fmla="*/ 6881084 h 6881084"/>
              <a:gd name="connsiteX26" fmla="*/ 987957 w 4595147"/>
              <a:gd name="connsiteY26" fmla="*/ 6881084 h 6881084"/>
              <a:gd name="connsiteX27" fmla="*/ 0 w 4595147"/>
              <a:gd name="connsiteY27" fmla="*/ 6881084 h 6881084"/>
              <a:gd name="connsiteX28" fmla="*/ 0 w 4595147"/>
              <a:gd name="connsiteY28" fmla="*/ 6170039 h 6881084"/>
              <a:gd name="connsiteX29" fmla="*/ 0 w 4595147"/>
              <a:gd name="connsiteY29" fmla="*/ 5596615 h 6881084"/>
              <a:gd name="connsiteX30" fmla="*/ 0 w 4595147"/>
              <a:gd name="connsiteY30" fmla="*/ 5229624 h 6881084"/>
              <a:gd name="connsiteX31" fmla="*/ 0 w 4595147"/>
              <a:gd name="connsiteY31" fmla="*/ 4862633 h 6881084"/>
              <a:gd name="connsiteX32" fmla="*/ 0 w 4595147"/>
              <a:gd name="connsiteY32" fmla="*/ 4289209 h 6881084"/>
              <a:gd name="connsiteX33" fmla="*/ 0 w 4595147"/>
              <a:gd name="connsiteY33" fmla="*/ 3853407 h 6881084"/>
              <a:gd name="connsiteX34" fmla="*/ 0 w 4595147"/>
              <a:gd name="connsiteY34" fmla="*/ 3417605 h 6881084"/>
              <a:gd name="connsiteX35" fmla="*/ 0 w 4595147"/>
              <a:gd name="connsiteY35" fmla="*/ 2706560 h 6881084"/>
              <a:gd name="connsiteX36" fmla="*/ 0 w 4595147"/>
              <a:gd name="connsiteY36" fmla="*/ 2201947 h 6881084"/>
              <a:gd name="connsiteX37" fmla="*/ 0 w 4595147"/>
              <a:gd name="connsiteY37" fmla="*/ 1834956 h 6881084"/>
              <a:gd name="connsiteX38" fmla="*/ 0 w 4595147"/>
              <a:gd name="connsiteY38" fmla="*/ 1330343 h 6881084"/>
              <a:gd name="connsiteX39" fmla="*/ 0 w 4595147"/>
              <a:gd name="connsiteY39" fmla="*/ 825730 h 6881084"/>
              <a:gd name="connsiteX40" fmla="*/ 0 w 4595147"/>
              <a:gd name="connsiteY40" fmla="*/ 0 h 6881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595147" h="6881084" fill="none" extrusionOk="0">
                <a:moveTo>
                  <a:pt x="0" y="0"/>
                </a:moveTo>
                <a:cubicBezTo>
                  <a:pt x="150163" y="-42782"/>
                  <a:pt x="243852" y="28660"/>
                  <a:pt x="436539" y="0"/>
                </a:cubicBezTo>
                <a:cubicBezTo>
                  <a:pt x="629226" y="-28660"/>
                  <a:pt x="830592" y="39768"/>
                  <a:pt x="964981" y="0"/>
                </a:cubicBezTo>
                <a:cubicBezTo>
                  <a:pt x="1099370" y="-39768"/>
                  <a:pt x="1265474" y="17618"/>
                  <a:pt x="1493423" y="0"/>
                </a:cubicBezTo>
                <a:cubicBezTo>
                  <a:pt x="1721372" y="-17618"/>
                  <a:pt x="1803150" y="52522"/>
                  <a:pt x="1975913" y="0"/>
                </a:cubicBezTo>
                <a:cubicBezTo>
                  <a:pt x="2148676" y="-52522"/>
                  <a:pt x="2268368" y="32000"/>
                  <a:pt x="2504355" y="0"/>
                </a:cubicBezTo>
                <a:cubicBezTo>
                  <a:pt x="2740342" y="-32000"/>
                  <a:pt x="2956475" y="32476"/>
                  <a:pt x="3170651" y="0"/>
                </a:cubicBezTo>
                <a:cubicBezTo>
                  <a:pt x="3384827" y="-32476"/>
                  <a:pt x="3517427" y="14310"/>
                  <a:pt x="3745045" y="0"/>
                </a:cubicBezTo>
                <a:cubicBezTo>
                  <a:pt x="3972663" y="-14310"/>
                  <a:pt x="4339486" y="94640"/>
                  <a:pt x="4595147" y="0"/>
                </a:cubicBezTo>
                <a:cubicBezTo>
                  <a:pt x="4610464" y="179721"/>
                  <a:pt x="4526858" y="446987"/>
                  <a:pt x="4595147" y="573424"/>
                </a:cubicBezTo>
                <a:cubicBezTo>
                  <a:pt x="4663436" y="699861"/>
                  <a:pt x="4559785" y="1091053"/>
                  <a:pt x="4595147" y="1284469"/>
                </a:cubicBezTo>
                <a:cubicBezTo>
                  <a:pt x="4630509" y="1477885"/>
                  <a:pt x="4582907" y="1711204"/>
                  <a:pt x="4595147" y="1857893"/>
                </a:cubicBezTo>
                <a:cubicBezTo>
                  <a:pt x="4607387" y="2004582"/>
                  <a:pt x="4557764" y="2109724"/>
                  <a:pt x="4595147" y="2293695"/>
                </a:cubicBezTo>
                <a:cubicBezTo>
                  <a:pt x="4632530" y="2477666"/>
                  <a:pt x="4583980" y="2727686"/>
                  <a:pt x="4595147" y="3004740"/>
                </a:cubicBezTo>
                <a:cubicBezTo>
                  <a:pt x="4606314" y="3281795"/>
                  <a:pt x="4526722" y="3414317"/>
                  <a:pt x="4595147" y="3715785"/>
                </a:cubicBezTo>
                <a:cubicBezTo>
                  <a:pt x="4663572" y="4017253"/>
                  <a:pt x="4593474" y="4001078"/>
                  <a:pt x="4595147" y="4220398"/>
                </a:cubicBezTo>
                <a:cubicBezTo>
                  <a:pt x="4596820" y="4439718"/>
                  <a:pt x="4535556" y="4485722"/>
                  <a:pt x="4595147" y="4725011"/>
                </a:cubicBezTo>
                <a:cubicBezTo>
                  <a:pt x="4654738" y="4964300"/>
                  <a:pt x="4559766" y="5158399"/>
                  <a:pt x="4595147" y="5298435"/>
                </a:cubicBezTo>
                <a:cubicBezTo>
                  <a:pt x="4630528" y="5438471"/>
                  <a:pt x="4556064" y="5636246"/>
                  <a:pt x="4595147" y="5734237"/>
                </a:cubicBezTo>
                <a:cubicBezTo>
                  <a:pt x="4634230" y="5832228"/>
                  <a:pt x="4577262" y="6629028"/>
                  <a:pt x="4595147" y="6881084"/>
                </a:cubicBezTo>
                <a:cubicBezTo>
                  <a:pt x="4340685" y="6933720"/>
                  <a:pt x="4182016" y="6877732"/>
                  <a:pt x="3928851" y="6881084"/>
                </a:cubicBezTo>
                <a:cubicBezTo>
                  <a:pt x="3675686" y="6884436"/>
                  <a:pt x="3675035" y="6850157"/>
                  <a:pt x="3446360" y="6881084"/>
                </a:cubicBezTo>
                <a:cubicBezTo>
                  <a:pt x="3217685" y="6912011"/>
                  <a:pt x="3093491" y="6859931"/>
                  <a:pt x="2871967" y="6881084"/>
                </a:cubicBezTo>
                <a:cubicBezTo>
                  <a:pt x="2650443" y="6902237"/>
                  <a:pt x="2539863" y="6849546"/>
                  <a:pt x="2435428" y="6881084"/>
                </a:cubicBezTo>
                <a:cubicBezTo>
                  <a:pt x="2330993" y="6912622"/>
                  <a:pt x="2112754" y="6869645"/>
                  <a:pt x="1952937" y="6881084"/>
                </a:cubicBezTo>
                <a:cubicBezTo>
                  <a:pt x="1793120" y="6892523"/>
                  <a:pt x="1650195" y="6878811"/>
                  <a:pt x="1516399" y="6881084"/>
                </a:cubicBezTo>
                <a:cubicBezTo>
                  <a:pt x="1382603" y="6883357"/>
                  <a:pt x="1155585" y="6876422"/>
                  <a:pt x="987957" y="6881084"/>
                </a:cubicBezTo>
                <a:cubicBezTo>
                  <a:pt x="820329" y="6885746"/>
                  <a:pt x="480532" y="6867537"/>
                  <a:pt x="0" y="6881084"/>
                </a:cubicBezTo>
                <a:cubicBezTo>
                  <a:pt x="-8063" y="6559604"/>
                  <a:pt x="10279" y="6431460"/>
                  <a:pt x="0" y="6170039"/>
                </a:cubicBezTo>
                <a:cubicBezTo>
                  <a:pt x="-10279" y="5908618"/>
                  <a:pt x="53418" y="5817939"/>
                  <a:pt x="0" y="5596615"/>
                </a:cubicBezTo>
                <a:cubicBezTo>
                  <a:pt x="-53418" y="5375291"/>
                  <a:pt x="42683" y="5352312"/>
                  <a:pt x="0" y="5229624"/>
                </a:cubicBezTo>
                <a:cubicBezTo>
                  <a:pt x="-42683" y="5106936"/>
                  <a:pt x="41136" y="4943205"/>
                  <a:pt x="0" y="4862633"/>
                </a:cubicBezTo>
                <a:cubicBezTo>
                  <a:pt x="-41136" y="4782061"/>
                  <a:pt x="11677" y="4559569"/>
                  <a:pt x="0" y="4289209"/>
                </a:cubicBezTo>
                <a:cubicBezTo>
                  <a:pt x="-11677" y="4018849"/>
                  <a:pt x="9831" y="4041728"/>
                  <a:pt x="0" y="3853407"/>
                </a:cubicBezTo>
                <a:cubicBezTo>
                  <a:pt x="-9831" y="3665086"/>
                  <a:pt x="50907" y="3552084"/>
                  <a:pt x="0" y="3417605"/>
                </a:cubicBezTo>
                <a:cubicBezTo>
                  <a:pt x="-50907" y="3283126"/>
                  <a:pt x="43970" y="3026340"/>
                  <a:pt x="0" y="2706560"/>
                </a:cubicBezTo>
                <a:cubicBezTo>
                  <a:pt x="-43970" y="2386780"/>
                  <a:pt x="19128" y="2403500"/>
                  <a:pt x="0" y="2201947"/>
                </a:cubicBezTo>
                <a:cubicBezTo>
                  <a:pt x="-19128" y="2000394"/>
                  <a:pt x="31103" y="2000312"/>
                  <a:pt x="0" y="1834956"/>
                </a:cubicBezTo>
                <a:cubicBezTo>
                  <a:pt x="-31103" y="1669600"/>
                  <a:pt x="33019" y="1530241"/>
                  <a:pt x="0" y="1330343"/>
                </a:cubicBezTo>
                <a:cubicBezTo>
                  <a:pt x="-33019" y="1130445"/>
                  <a:pt x="39606" y="931141"/>
                  <a:pt x="0" y="825730"/>
                </a:cubicBezTo>
                <a:cubicBezTo>
                  <a:pt x="-39606" y="720319"/>
                  <a:pt x="68329" y="198598"/>
                  <a:pt x="0" y="0"/>
                </a:cubicBezTo>
                <a:close/>
              </a:path>
              <a:path w="4595147" h="6881084" stroke="0" extrusionOk="0">
                <a:moveTo>
                  <a:pt x="0" y="0"/>
                </a:moveTo>
                <a:cubicBezTo>
                  <a:pt x="87370" y="-18021"/>
                  <a:pt x="313594" y="10651"/>
                  <a:pt x="436539" y="0"/>
                </a:cubicBezTo>
                <a:cubicBezTo>
                  <a:pt x="559484" y="-10651"/>
                  <a:pt x="765324" y="35868"/>
                  <a:pt x="873078" y="0"/>
                </a:cubicBezTo>
                <a:cubicBezTo>
                  <a:pt x="980832" y="-35868"/>
                  <a:pt x="1340023" y="51109"/>
                  <a:pt x="1539374" y="0"/>
                </a:cubicBezTo>
                <a:cubicBezTo>
                  <a:pt x="1738725" y="-51109"/>
                  <a:pt x="1943356" y="24598"/>
                  <a:pt x="2067816" y="0"/>
                </a:cubicBezTo>
                <a:cubicBezTo>
                  <a:pt x="2192276" y="-24598"/>
                  <a:pt x="2451307" y="28898"/>
                  <a:pt x="2688161" y="0"/>
                </a:cubicBezTo>
                <a:cubicBezTo>
                  <a:pt x="2925015" y="-28898"/>
                  <a:pt x="3061491" y="46182"/>
                  <a:pt x="3216603" y="0"/>
                </a:cubicBezTo>
                <a:cubicBezTo>
                  <a:pt x="3371715" y="-46182"/>
                  <a:pt x="3668394" y="25450"/>
                  <a:pt x="3836948" y="0"/>
                </a:cubicBezTo>
                <a:cubicBezTo>
                  <a:pt x="4005502" y="-25450"/>
                  <a:pt x="4357054" y="41038"/>
                  <a:pt x="4595147" y="0"/>
                </a:cubicBezTo>
                <a:cubicBezTo>
                  <a:pt x="4633514" y="194031"/>
                  <a:pt x="4587293" y="225903"/>
                  <a:pt x="4595147" y="435802"/>
                </a:cubicBezTo>
                <a:cubicBezTo>
                  <a:pt x="4603001" y="645701"/>
                  <a:pt x="4587629" y="871613"/>
                  <a:pt x="4595147" y="1009226"/>
                </a:cubicBezTo>
                <a:cubicBezTo>
                  <a:pt x="4602665" y="1146839"/>
                  <a:pt x="4589244" y="1206668"/>
                  <a:pt x="4595147" y="1376217"/>
                </a:cubicBezTo>
                <a:cubicBezTo>
                  <a:pt x="4601050" y="1545766"/>
                  <a:pt x="4575323" y="1765500"/>
                  <a:pt x="4595147" y="2087262"/>
                </a:cubicBezTo>
                <a:cubicBezTo>
                  <a:pt x="4614971" y="2409025"/>
                  <a:pt x="4541649" y="2512106"/>
                  <a:pt x="4595147" y="2660686"/>
                </a:cubicBezTo>
                <a:cubicBezTo>
                  <a:pt x="4648645" y="2809266"/>
                  <a:pt x="4590140" y="2995222"/>
                  <a:pt x="4595147" y="3302920"/>
                </a:cubicBezTo>
                <a:cubicBezTo>
                  <a:pt x="4600154" y="3610618"/>
                  <a:pt x="4535405" y="3689638"/>
                  <a:pt x="4595147" y="3807533"/>
                </a:cubicBezTo>
                <a:cubicBezTo>
                  <a:pt x="4654889" y="3925428"/>
                  <a:pt x="4567766" y="4282045"/>
                  <a:pt x="4595147" y="4449768"/>
                </a:cubicBezTo>
                <a:cubicBezTo>
                  <a:pt x="4622528" y="4617492"/>
                  <a:pt x="4570988" y="4838419"/>
                  <a:pt x="4595147" y="5160813"/>
                </a:cubicBezTo>
                <a:cubicBezTo>
                  <a:pt x="4619306" y="5483207"/>
                  <a:pt x="4541300" y="5605392"/>
                  <a:pt x="4595147" y="5734237"/>
                </a:cubicBezTo>
                <a:cubicBezTo>
                  <a:pt x="4648994" y="5863082"/>
                  <a:pt x="4563459" y="6175384"/>
                  <a:pt x="4595147" y="6307660"/>
                </a:cubicBezTo>
                <a:cubicBezTo>
                  <a:pt x="4626835" y="6439936"/>
                  <a:pt x="4593970" y="6725691"/>
                  <a:pt x="4595147" y="6881084"/>
                </a:cubicBezTo>
                <a:cubicBezTo>
                  <a:pt x="4358718" y="6924398"/>
                  <a:pt x="4223401" y="6862682"/>
                  <a:pt x="4066705" y="6881084"/>
                </a:cubicBezTo>
                <a:cubicBezTo>
                  <a:pt x="3910009" y="6899486"/>
                  <a:pt x="3848275" y="6871532"/>
                  <a:pt x="3630166" y="6881084"/>
                </a:cubicBezTo>
                <a:cubicBezTo>
                  <a:pt x="3412057" y="6890636"/>
                  <a:pt x="3358014" y="6855809"/>
                  <a:pt x="3101724" y="6881084"/>
                </a:cubicBezTo>
                <a:cubicBezTo>
                  <a:pt x="2845434" y="6906359"/>
                  <a:pt x="2672252" y="6837426"/>
                  <a:pt x="2435428" y="6881084"/>
                </a:cubicBezTo>
                <a:cubicBezTo>
                  <a:pt x="2198604" y="6924742"/>
                  <a:pt x="2015056" y="6853359"/>
                  <a:pt x="1861035" y="6881084"/>
                </a:cubicBezTo>
                <a:cubicBezTo>
                  <a:pt x="1707014" y="6908809"/>
                  <a:pt x="1550877" y="6860121"/>
                  <a:pt x="1424496" y="6881084"/>
                </a:cubicBezTo>
                <a:cubicBezTo>
                  <a:pt x="1298115" y="6902047"/>
                  <a:pt x="1136427" y="6850704"/>
                  <a:pt x="987957" y="6881084"/>
                </a:cubicBezTo>
                <a:cubicBezTo>
                  <a:pt x="839487" y="6911464"/>
                  <a:pt x="668021" y="6847525"/>
                  <a:pt x="551418" y="6881084"/>
                </a:cubicBezTo>
                <a:cubicBezTo>
                  <a:pt x="434815" y="6914643"/>
                  <a:pt x="136493" y="6845249"/>
                  <a:pt x="0" y="6881084"/>
                </a:cubicBezTo>
                <a:cubicBezTo>
                  <a:pt x="-54616" y="6761147"/>
                  <a:pt x="55348" y="6454174"/>
                  <a:pt x="0" y="6307660"/>
                </a:cubicBezTo>
                <a:cubicBezTo>
                  <a:pt x="-55348" y="6161146"/>
                  <a:pt x="36662" y="6067577"/>
                  <a:pt x="0" y="5871858"/>
                </a:cubicBezTo>
                <a:cubicBezTo>
                  <a:pt x="-36662" y="5676139"/>
                  <a:pt x="30500" y="5584853"/>
                  <a:pt x="0" y="5298435"/>
                </a:cubicBezTo>
                <a:cubicBezTo>
                  <a:pt x="-30500" y="5012017"/>
                  <a:pt x="2132" y="4922985"/>
                  <a:pt x="0" y="4793822"/>
                </a:cubicBezTo>
                <a:cubicBezTo>
                  <a:pt x="-2132" y="4664659"/>
                  <a:pt x="31903" y="4440888"/>
                  <a:pt x="0" y="4220398"/>
                </a:cubicBezTo>
                <a:cubicBezTo>
                  <a:pt x="-31903" y="3999908"/>
                  <a:pt x="21433" y="3928531"/>
                  <a:pt x="0" y="3784596"/>
                </a:cubicBezTo>
                <a:cubicBezTo>
                  <a:pt x="-21433" y="3640661"/>
                  <a:pt x="47162" y="3361942"/>
                  <a:pt x="0" y="3142362"/>
                </a:cubicBezTo>
                <a:cubicBezTo>
                  <a:pt x="-47162" y="2922782"/>
                  <a:pt x="2049" y="2599471"/>
                  <a:pt x="0" y="2431316"/>
                </a:cubicBezTo>
                <a:cubicBezTo>
                  <a:pt x="-2049" y="2263161"/>
                  <a:pt x="22113" y="2087685"/>
                  <a:pt x="0" y="1995514"/>
                </a:cubicBezTo>
                <a:cubicBezTo>
                  <a:pt x="-22113" y="1903343"/>
                  <a:pt x="21672" y="1720814"/>
                  <a:pt x="0" y="1628523"/>
                </a:cubicBezTo>
                <a:cubicBezTo>
                  <a:pt x="-21672" y="1536232"/>
                  <a:pt x="32742" y="1185449"/>
                  <a:pt x="0" y="986289"/>
                </a:cubicBezTo>
                <a:cubicBezTo>
                  <a:pt x="-32742" y="787129"/>
                  <a:pt x="44562" y="690981"/>
                  <a:pt x="0" y="550487"/>
                </a:cubicBezTo>
                <a:cubicBezTo>
                  <a:pt x="-44562" y="409993"/>
                  <a:pt x="34942" y="128936"/>
                  <a:pt x="0" y="0"/>
                </a:cubicBezTo>
                <a:close/>
              </a:path>
            </a:pathLst>
          </a:custGeom>
          <a:ln w="57150">
            <a:solidFill>
              <a:srgbClr val="002060"/>
            </a:solidFill>
            <a:extLst>
              <a:ext uri="{C807C97D-BFC1-408E-A445-0C87EB9F89A2}">
                <ask:lineSketchStyleProps xmlns:ask="http://schemas.microsoft.com/office/drawing/2018/sketchyshapes" sd="3064083757">
                  <a:prstGeom prst="rect">
                    <a:avLst/>
                  </a:prstGeom>
                  <ask:type>
                    <ask:lineSketchScribble/>
                  </ask:type>
                </ask:lineSketchStyleProps>
              </a:ext>
            </a:extLst>
          </a:ln>
        </p:spPr>
      </p:pic>
      <p:pic>
        <p:nvPicPr>
          <p:cNvPr id="26" name="Immagine 25" descr="Immagine che contiene testo&#10;&#10;Descrizione generata automaticamente">
            <a:extLst>
              <a:ext uri="{FF2B5EF4-FFF2-40B4-BE49-F238E27FC236}">
                <a16:creationId xmlns:a16="http://schemas.microsoft.com/office/drawing/2014/main" id="{31BB21BF-AA59-4555-BE71-3CF796B9A1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7249" y="277305"/>
            <a:ext cx="2549336" cy="1383710"/>
          </a:xfrm>
          <a:prstGeom prst="rect">
            <a:avLst/>
          </a:prstGeom>
        </p:spPr>
      </p:pic>
      <p:sp>
        <p:nvSpPr>
          <p:cNvPr id="12" name="CasellaDiTesto 11">
            <a:extLst>
              <a:ext uri="{FF2B5EF4-FFF2-40B4-BE49-F238E27FC236}">
                <a16:creationId xmlns:a16="http://schemas.microsoft.com/office/drawing/2014/main" id="{82C66EEA-ACD8-4410-B623-A25FCFA7B3F4}"/>
              </a:ext>
            </a:extLst>
          </p:cNvPr>
          <p:cNvSpPr txBox="1"/>
          <p:nvPr/>
        </p:nvSpPr>
        <p:spPr>
          <a:xfrm>
            <a:off x="405415" y="214465"/>
            <a:ext cx="5791200" cy="1446550"/>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4400" b="1" dirty="0">
                <a:solidFill>
                  <a:srgbClr val="00B050"/>
                </a:solidFill>
                <a:latin typeface="Aharoni" panose="02010803020104030203" pitchFamily="2" charset="-79"/>
                <a:cs typeface="Aharoni" panose="02010803020104030203" pitchFamily="2" charset="-79"/>
              </a:rPr>
              <a:t>“</a:t>
            </a:r>
            <a:r>
              <a:rPr lang="it-IT" sz="4400" b="1" dirty="0">
                <a:solidFill>
                  <a:srgbClr val="00B050"/>
                </a:solidFill>
                <a:latin typeface="Aharoni" panose="02010803020104030203" pitchFamily="2" charset="-79"/>
                <a:cs typeface="Aharoni" panose="02010803020104030203" pitchFamily="2" charset="-79"/>
              </a:rPr>
              <a:t>Eppur si muove - </a:t>
            </a:r>
            <a:br>
              <a:rPr lang="it-IT" sz="4400" b="1" dirty="0">
                <a:solidFill>
                  <a:srgbClr val="00B050"/>
                </a:solidFill>
                <a:latin typeface="Aharoni" panose="02010803020104030203" pitchFamily="2" charset="-79"/>
                <a:cs typeface="Aharoni" panose="02010803020104030203" pitchFamily="2" charset="-79"/>
              </a:rPr>
            </a:br>
            <a:r>
              <a:rPr lang="en-US" sz="4400" b="1" noProof="1">
                <a:solidFill>
                  <a:srgbClr val="00B050"/>
                </a:solidFill>
                <a:latin typeface="Aharoni" panose="02010803020104030203" pitchFamily="2" charset="-79"/>
                <a:cs typeface="Aharoni" panose="02010803020104030203" pitchFamily="2" charset="-79"/>
              </a:rPr>
              <a:t>And yet it moves</a:t>
            </a:r>
            <a:r>
              <a:rPr lang="en-US" sz="4400" b="1" dirty="0">
                <a:solidFill>
                  <a:srgbClr val="00B050"/>
                </a:solidFill>
                <a:latin typeface="Aharoni" panose="02010803020104030203" pitchFamily="2" charset="-79"/>
                <a:cs typeface="Aharoni" panose="02010803020104030203" pitchFamily="2" charset="-79"/>
              </a:rPr>
              <a:t>”</a:t>
            </a:r>
            <a:endParaRPr lang="it-IT" sz="4400" b="1" dirty="0">
              <a:solidFill>
                <a:srgbClr val="00B050"/>
              </a:solidFill>
              <a:latin typeface="Aharoni" panose="02010803020104030203" pitchFamily="2" charset="-79"/>
              <a:cs typeface="Aharoni" panose="02010803020104030203" pitchFamily="2" charset="-79"/>
            </a:endParaRPr>
          </a:p>
        </p:txBody>
      </p:sp>
      <p:sp>
        <p:nvSpPr>
          <p:cNvPr id="15" name="CasellaDiTesto 14">
            <a:extLst>
              <a:ext uri="{FF2B5EF4-FFF2-40B4-BE49-F238E27FC236}">
                <a16:creationId xmlns:a16="http://schemas.microsoft.com/office/drawing/2014/main" id="{3CAD804D-7211-42DF-ACB8-DDECED65E794}"/>
              </a:ext>
            </a:extLst>
          </p:cNvPr>
          <p:cNvSpPr txBox="1"/>
          <p:nvPr/>
        </p:nvSpPr>
        <p:spPr>
          <a:xfrm>
            <a:off x="405415" y="2634712"/>
            <a:ext cx="6237786" cy="3108543"/>
          </a:xfrm>
          <a:prstGeom prst="rect">
            <a:avLst/>
          </a:prstGeom>
          <a:noFill/>
          <a:ln>
            <a:noFill/>
          </a:ln>
        </p:spPr>
        <p:txBody>
          <a:bodyPr wrap="square">
            <a:spAutoFit/>
          </a:bodyPr>
          <a:lstStyle/>
          <a:p>
            <a:pPr algn="just"/>
            <a:r>
              <a:rPr lang="en-US" sz="3200" b="1" noProof="1">
                <a:solidFill>
                  <a:schemeClr val="tx2"/>
                </a:solidFill>
              </a:rPr>
              <a:t>"And yet it moves“ </a:t>
            </a:r>
            <a:r>
              <a:rPr lang="en-US" sz="2200" b="1" noProof="1">
                <a:solidFill>
                  <a:schemeClr val="tx2"/>
                </a:solidFill>
              </a:rPr>
              <a:t>is a phrase attributed to the Italian physicist and philosopher Galileo Galilei after being forced to recant his claims that the Earth moves around the Sun, rather than the converse. </a:t>
            </a:r>
          </a:p>
          <a:p>
            <a:endParaRPr lang="en-US" sz="3200" noProof="1"/>
          </a:p>
          <a:p>
            <a:endParaRPr lang="en-US" sz="2200" noProof="1"/>
          </a:p>
          <a:p>
            <a:endParaRPr lang="en-US" sz="2200" noProof="1"/>
          </a:p>
          <a:p>
            <a:r>
              <a:rPr lang="en-US" sz="2200" noProof="1"/>
              <a:t>                  </a:t>
            </a:r>
            <a:endParaRPr lang="en-GB" sz="2200" b="1" i="1" dirty="0">
              <a:solidFill>
                <a:schemeClr val="bg1"/>
              </a:solidFill>
            </a:endParaRPr>
          </a:p>
        </p:txBody>
      </p:sp>
    </p:spTree>
    <p:extLst>
      <p:ext uri="{BB962C8B-B14F-4D97-AF65-F5344CB8AC3E}">
        <p14:creationId xmlns:p14="http://schemas.microsoft.com/office/powerpoint/2010/main" val="711934047"/>
      </p:ext>
    </p:extLst>
  </p:cSld>
  <p:clrMapOvr>
    <a:masterClrMapping/>
  </p:clrMapOvr>
  <p:transition spd="slow" advTm="54192">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55DC3F94-C2A9-46DC-8878-90CBB50A964D}"/>
              </a:ext>
            </a:extLst>
          </p:cNvPr>
          <p:cNvSpPr/>
          <p:nvPr/>
        </p:nvSpPr>
        <p:spPr>
          <a:xfrm>
            <a:off x="-1" y="0"/>
            <a:ext cx="12273281" cy="6919031"/>
          </a:xfrm>
          <a:prstGeom prst="rect">
            <a:avLst/>
          </a:prstGeom>
          <a:gradFill flip="none" rotWithShape="1">
            <a:gsLst>
              <a:gs pos="0">
                <a:srgbClr val="263AF6">
                  <a:alpha val="50000"/>
                </a:srgbClr>
              </a:gs>
              <a:gs pos="50000">
                <a:srgbClr val="DA0000">
                  <a:alpha val="25000"/>
                </a:srgbClr>
              </a:gs>
              <a:gs pos="100000">
                <a:srgbClr val="FFC409">
                  <a:alpha val="5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26" name="Immagine 25" descr="Immagine che contiene testo&#10;&#10;Descrizione generata automaticamente">
            <a:extLst>
              <a:ext uri="{FF2B5EF4-FFF2-40B4-BE49-F238E27FC236}">
                <a16:creationId xmlns:a16="http://schemas.microsoft.com/office/drawing/2014/main" id="{31BB21BF-AA59-4555-BE71-3CF796B9A1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6502" y="5308556"/>
            <a:ext cx="2134750" cy="1158684"/>
          </a:xfrm>
          <a:prstGeom prst="rect">
            <a:avLst/>
          </a:prstGeom>
        </p:spPr>
      </p:pic>
      <p:pic>
        <p:nvPicPr>
          <p:cNvPr id="3" name="Immagine 2" descr="Immagine che contiene parecchi&#10;&#10;Descrizione generata automaticamente">
            <a:extLst>
              <a:ext uri="{FF2B5EF4-FFF2-40B4-BE49-F238E27FC236}">
                <a16:creationId xmlns:a16="http://schemas.microsoft.com/office/drawing/2014/main" id="{E49B4146-D0A7-4D13-906F-7EDE073557AD}"/>
              </a:ext>
            </a:extLst>
          </p:cNvPr>
          <p:cNvPicPr>
            <a:picLocks noChangeAspect="1"/>
          </p:cNvPicPr>
          <p:nvPr/>
        </p:nvPicPr>
        <p:blipFill rotWithShape="1">
          <a:blip r:embed="rId3">
            <a:extLst>
              <a:ext uri="{28A0092B-C50C-407E-A947-70E740481C1C}">
                <a14:useLocalDpi xmlns:a14="http://schemas.microsoft.com/office/drawing/2010/main" val="0"/>
              </a:ext>
            </a:extLst>
          </a:blip>
          <a:srcRect l="7384" t="2545" r="14612" b="24968"/>
          <a:stretch/>
        </p:blipFill>
        <p:spPr>
          <a:xfrm>
            <a:off x="0" y="0"/>
            <a:ext cx="5985495" cy="3553236"/>
          </a:xfrm>
          <a:custGeom>
            <a:avLst/>
            <a:gdLst>
              <a:gd name="connsiteX0" fmla="*/ 0 w 5985495"/>
              <a:gd name="connsiteY0" fmla="*/ 0 h 3553236"/>
              <a:gd name="connsiteX1" fmla="*/ 658404 w 5985495"/>
              <a:gd name="connsiteY1" fmla="*/ 0 h 3553236"/>
              <a:gd name="connsiteX2" fmla="*/ 1376664 w 5985495"/>
              <a:gd name="connsiteY2" fmla="*/ 0 h 3553236"/>
              <a:gd name="connsiteX3" fmla="*/ 1855503 w 5985495"/>
              <a:gd name="connsiteY3" fmla="*/ 0 h 3553236"/>
              <a:gd name="connsiteX4" fmla="*/ 2513908 w 5985495"/>
              <a:gd name="connsiteY4" fmla="*/ 0 h 3553236"/>
              <a:gd name="connsiteX5" fmla="*/ 2992748 w 5985495"/>
              <a:gd name="connsiteY5" fmla="*/ 0 h 3553236"/>
              <a:gd name="connsiteX6" fmla="*/ 3591297 w 5985495"/>
              <a:gd name="connsiteY6" fmla="*/ 0 h 3553236"/>
              <a:gd name="connsiteX7" fmla="*/ 4249701 w 5985495"/>
              <a:gd name="connsiteY7" fmla="*/ 0 h 3553236"/>
              <a:gd name="connsiteX8" fmla="*/ 4668686 w 5985495"/>
              <a:gd name="connsiteY8" fmla="*/ 0 h 3553236"/>
              <a:gd name="connsiteX9" fmla="*/ 5087671 w 5985495"/>
              <a:gd name="connsiteY9" fmla="*/ 0 h 3553236"/>
              <a:gd name="connsiteX10" fmla="*/ 5985495 w 5985495"/>
              <a:gd name="connsiteY10" fmla="*/ 0 h 3553236"/>
              <a:gd name="connsiteX11" fmla="*/ 5985495 w 5985495"/>
              <a:gd name="connsiteY11" fmla="*/ 592206 h 3553236"/>
              <a:gd name="connsiteX12" fmla="*/ 5985495 w 5985495"/>
              <a:gd name="connsiteY12" fmla="*/ 1219944 h 3553236"/>
              <a:gd name="connsiteX13" fmla="*/ 5985495 w 5985495"/>
              <a:gd name="connsiteY13" fmla="*/ 1776618 h 3553236"/>
              <a:gd name="connsiteX14" fmla="*/ 5985495 w 5985495"/>
              <a:gd name="connsiteY14" fmla="*/ 2404356 h 3553236"/>
              <a:gd name="connsiteX15" fmla="*/ 5985495 w 5985495"/>
              <a:gd name="connsiteY15" fmla="*/ 2925498 h 3553236"/>
              <a:gd name="connsiteX16" fmla="*/ 5985495 w 5985495"/>
              <a:gd name="connsiteY16" fmla="*/ 3553236 h 3553236"/>
              <a:gd name="connsiteX17" fmla="*/ 5566510 w 5985495"/>
              <a:gd name="connsiteY17" fmla="*/ 3553236 h 3553236"/>
              <a:gd name="connsiteX18" fmla="*/ 4848251 w 5985495"/>
              <a:gd name="connsiteY18" fmla="*/ 3553236 h 3553236"/>
              <a:gd name="connsiteX19" fmla="*/ 4189846 w 5985495"/>
              <a:gd name="connsiteY19" fmla="*/ 3553236 h 3553236"/>
              <a:gd name="connsiteX20" fmla="*/ 3531442 w 5985495"/>
              <a:gd name="connsiteY20" fmla="*/ 3553236 h 3553236"/>
              <a:gd name="connsiteX21" fmla="*/ 2873038 w 5985495"/>
              <a:gd name="connsiteY21" fmla="*/ 3553236 h 3553236"/>
              <a:gd name="connsiteX22" fmla="*/ 2394198 w 5985495"/>
              <a:gd name="connsiteY22" fmla="*/ 3553236 h 3553236"/>
              <a:gd name="connsiteX23" fmla="*/ 1675939 w 5985495"/>
              <a:gd name="connsiteY23" fmla="*/ 3553236 h 3553236"/>
              <a:gd name="connsiteX24" fmla="*/ 1077389 w 5985495"/>
              <a:gd name="connsiteY24" fmla="*/ 3553236 h 3553236"/>
              <a:gd name="connsiteX25" fmla="*/ 658404 w 5985495"/>
              <a:gd name="connsiteY25" fmla="*/ 3553236 h 3553236"/>
              <a:gd name="connsiteX26" fmla="*/ 0 w 5985495"/>
              <a:gd name="connsiteY26" fmla="*/ 3553236 h 3553236"/>
              <a:gd name="connsiteX27" fmla="*/ 0 w 5985495"/>
              <a:gd name="connsiteY27" fmla="*/ 2996562 h 3553236"/>
              <a:gd name="connsiteX28" fmla="*/ 0 w 5985495"/>
              <a:gd name="connsiteY28" fmla="*/ 2404356 h 3553236"/>
              <a:gd name="connsiteX29" fmla="*/ 0 w 5985495"/>
              <a:gd name="connsiteY29" fmla="*/ 1741086 h 3553236"/>
              <a:gd name="connsiteX30" fmla="*/ 0 w 5985495"/>
              <a:gd name="connsiteY30" fmla="*/ 1077815 h 3553236"/>
              <a:gd name="connsiteX31" fmla="*/ 0 w 5985495"/>
              <a:gd name="connsiteY31" fmla="*/ 0 h 355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985495" h="3553236" fill="none" extrusionOk="0">
                <a:moveTo>
                  <a:pt x="0" y="0"/>
                </a:moveTo>
                <a:cubicBezTo>
                  <a:pt x="241168" y="-1815"/>
                  <a:pt x="397813" y="59812"/>
                  <a:pt x="658404" y="0"/>
                </a:cubicBezTo>
                <a:cubicBezTo>
                  <a:pt x="918995" y="-59812"/>
                  <a:pt x="1211972" y="67721"/>
                  <a:pt x="1376664" y="0"/>
                </a:cubicBezTo>
                <a:cubicBezTo>
                  <a:pt x="1541356" y="-67721"/>
                  <a:pt x="1716589" y="44700"/>
                  <a:pt x="1855503" y="0"/>
                </a:cubicBezTo>
                <a:cubicBezTo>
                  <a:pt x="1994417" y="-44700"/>
                  <a:pt x="2380312" y="4796"/>
                  <a:pt x="2513908" y="0"/>
                </a:cubicBezTo>
                <a:cubicBezTo>
                  <a:pt x="2647504" y="-4796"/>
                  <a:pt x="2854337" y="6585"/>
                  <a:pt x="2992748" y="0"/>
                </a:cubicBezTo>
                <a:cubicBezTo>
                  <a:pt x="3131159" y="-6585"/>
                  <a:pt x="3413792" y="38763"/>
                  <a:pt x="3591297" y="0"/>
                </a:cubicBezTo>
                <a:cubicBezTo>
                  <a:pt x="3768802" y="-38763"/>
                  <a:pt x="4043555" y="20429"/>
                  <a:pt x="4249701" y="0"/>
                </a:cubicBezTo>
                <a:cubicBezTo>
                  <a:pt x="4455847" y="-20429"/>
                  <a:pt x="4520601" y="10170"/>
                  <a:pt x="4668686" y="0"/>
                </a:cubicBezTo>
                <a:cubicBezTo>
                  <a:pt x="4816772" y="-10170"/>
                  <a:pt x="4957924" y="17505"/>
                  <a:pt x="5087671" y="0"/>
                </a:cubicBezTo>
                <a:cubicBezTo>
                  <a:pt x="5217419" y="-17505"/>
                  <a:pt x="5586823" y="44750"/>
                  <a:pt x="5985495" y="0"/>
                </a:cubicBezTo>
                <a:cubicBezTo>
                  <a:pt x="6008459" y="274374"/>
                  <a:pt x="5943462" y="364040"/>
                  <a:pt x="5985495" y="592206"/>
                </a:cubicBezTo>
                <a:cubicBezTo>
                  <a:pt x="6027528" y="820372"/>
                  <a:pt x="5959967" y="1067914"/>
                  <a:pt x="5985495" y="1219944"/>
                </a:cubicBezTo>
                <a:cubicBezTo>
                  <a:pt x="6011023" y="1371974"/>
                  <a:pt x="5954790" y="1621820"/>
                  <a:pt x="5985495" y="1776618"/>
                </a:cubicBezTo>
                <a:cubicBezTo>
                  <a:pt x="6016200" y="1931416"/>
                  <a:pt x="5959849" y="2277558"/>
                  <a:pt x="5985495" y="2404356"/>
                </a:cubicBezTo>
                <a:cubicBezTo>
                  <a:pt x="6011141" y="2531154"/>
                  <a:pt x="5981196" y="2707705"/>
                  <a:pt x="5985495" y="2925498"/>
                </a:cubicBezTo>
                <a:cubicBezTo>
                  <a:pt x="5989794" y="3143291"/>
                  <a:pt x="5944754" y="3332980"/>
                  <a:pt x="5985495" y="3553236"/>
                </a:cubicBezTo>
                <a:cubicBezTo>
                  <a:pt x="5854342" y="3560514"/>
                  <a:pt x="5690147" y="3552762"/>
                  <a:pt x="5566510" y="3553236"/>
                </a:cubicBezTo>
                <a:cubicBezTo>
                  <a:pt x="5442874" y="3553710"/>
                  <a:pt x="5205074" y="3543538"/>
                  <a:pt x="4848251" y="3553236"/>
                </a:cubicBezTo>
                <a:cubicBezTo>
                  <a:pt x="4491428" y="3562934"/>
                  <a:pt x="4457162" y="3500457"/>
                  <a:pt x="4189846" y="3553236"/>
                </a:cubicBezTo>
                <a:cubicBezTo>
                  <a:pt x="3922531" y="3606015"/>
                  <a:pt x="3815660" y="3514617"/>
                  <a:pt x="3531442" y="3553236"/>
                </a:cubicBezTo>
                <a:cubicBezTo>
                  <a:pt x="3247224" y="3591855"/>
                  <a:pt x="3105586" y="3491003"/>
                  <a:pt x="2873038" y="3553236"/>
                </a:cubicBezTo>
                <a:cubicBezTo>
                  <a:pt x="2640490" y="3615469"/>
                  <a:pt x="2619600" y="3547022"/>
                  <a:pt x="2394198" y="3553236"/>
                </a:cubicBezTo>
                <a:cubicBezTo>
                  <a:pt x="2168796" y="3559450"/>
                  <a:pt x="1931819" y="3541243"/>
                  <a:pt x="1675939" y="3553236"/>
                </a:cubicBezTo>
                <a:cubicBezTo>
                  <a:pt x="1420059" y="3565229"/>
                  <a:pt x="1360497" y="3487827"/>
                  <a:pt x="1077389" y="3553236"/>
                </a:cubicBezTo>
                <a:cubicBezTo>
                  <a:pt x="794281" y="3618645"/>
                  <a:pt x="749496" y="3537837"/>
                  <a:pt x="658404" y="3553236"/>
                </a:cubicBezTo>
                <a:cubicBezTo>
                  <a:pt x="567312" y="3568635"/>
                  <a:pt x="231604" y="3546164"/>
                  <a:pt x="0" y="3553236"/>
                </a:cubicBezTo>
                <a:cubicBezTo>
                  <a:pt x="-24394" y="3338126"/>
                  <a:pt x="15246" y="3196645"/>
                  <a:pt x="0" y="2996562"/>
                </a:cubicBezTo>
                <a:cubicBezTo>
                  <a:pt x="-15246" y="2796479"/>
                  <a:pt x="57472" y="2577888"/>
                  <a:pt x="0" y="2404356"/>
                </a:cubicBezTo>
                <a:cubicBezTo>
                  <a:pt x="-57472" y="2230824"/>
                  <a:pt x="1988" y="1948111"/>
                  <a:pt x="0" y="1741086"/>
                </a:cubicBezTo>
                <a:cubicBezTo>
                  <a:pt x="-1988" y="1534061"/>
                  <a:pt x="9310" y="1388051"/>
                  <a:pt x="0" y="1077815"/>
                </a:cubicBezTo>
                <a:cubicBezTo>
                  <a:pt x="-9310" y="767579"/>
                  <a:pt x="63622" y="462725"/>
                  <a:pt x="0" y="0"/>
                </a:cubicBezTo>
                <a:close/>
              </a:path>
              <a:path w="5985495" h="3553236" stroke="0" extrusionOk="0">
                <a:moveTo>
                  <a:pt x="0" y="0"/>
                </a:moveTo>
                <a:cubicBezTo>
                  <a:pt x="231044" y="-42518"/>
                  <a:pt x="419436" y="10040"/>
                  <a:pt x="538695" y="0"/>
                </a:cubicBezTo>
                <a:cubicBezTo>
                  <a:pt x="657954" y="-10040"/>
                  <a:pt x="757997" y="42303"/>
                  <a:pt x="957679" y="0"/>
                </a:cubicBezTo>
                <a:cubicBezTo>
                  <a:pt x="1157361" y="-42303"/>
                  <a:pt x="1484872" y="61435"/>
                  <a:pt x="1675939" y="0"/>
                </a:cubicBezTo>
                <a:cubicBezTo>
                  <a:pt x="1867006" y="-61435"/>
                  <a:pt x="2053763" y="23672"/>
                  <a:pt x="2214633" y="0"/>
                </a:cubicBezTo>
                <a:cubicBezTo>
                  <a:pt x="2375503" y="-23672"/>
                  <a:pt x="2489461" y="31523"/>
                  <a:pt x="2753328" y="0"/>
                </a:cubicBezTo>
                <a:cubicBezTo>
                  <a:pt x="3017196" y="-31523"/>
                  <a:pt x="3122320" y="75159"/>
                  <a:pt x="3471587" y="0"/>
                </a:cubicBezTo>
                <a:cubicBezTo>
                  <a:pt x="3820854" y="-75159"/>
                  <a:pt x="3720229" y="26806"/>
                  <a:pt x="3950427" y="0"/>
                </a:cubicBezTo>
                <a:cubicBezTo>
                  <a:pt x="4180625" y="-26806"/>
                  <a:pt x="4493784" y="43684"/>
                  <a:pt x="4668686" y="0"/>
                </a:cubicBezTo>
                <a:cubicBezTo>
                  <a:pt x="4843588" y="-43684"/>
                  <a:pt x="5074066" y="19871"/>
                  <a:pt x="5386946" y="0"/>
                </a:cubicBezTo>
                <a:cubicBezTo>
                  <a:pt x="5699826" y="-19871"/>
                  <a:pt x="5796914" y="29386"/>
                  <a:pt x="5985495" y="0"/>
                </a:cubicBezTo>
                <a:cubicBezTo>
                  <a:pt x="5995731" y="235911"/>
                  <a:pt x="5978444" y="383690"/>
                  <a:pt x="5985495" y="663271"/>
                </a:cubicBezTo>
                <a:cubicBezTo>
                  <a:pt x="5992546" y="942852"/>
                  <a:pt x="5982890" y="1164003"/>
                  <a:pt x="5985495" y="1291009"/>
                </a:cubicBezTo>
                <a:cubicBezTo>
                  <a:pt x="5988100" y="1418015"/>
                  <a:pt x="5956634" y="1563967"/>
                  <a:pt x="5985495" y="1776618"/>
                </a:cubicBezTo>
                <a:cubicBezTo>
                  <a:pt x="6014356" y="1989269"/>
                  <a:pt x="5971049" y="2109003"/>
                  <a:pt x="5985495" y="2368824"/>
                </a:cubicBezTo>
                <a:cubicBezTo>
                  <a:pt x="5999941" y="2628645"/>
                  <a:pt x="5960389" y="2735332"/>
                  <a:pt x="5985495" y="2961030"/>
                </a:cubicBezTo>
                <a:cubicBezTo>
                  <a:pt x="6010601" y="3186728"/>
                  <a:pt x="5954456" y="3339404"/>
                  <a:pt x="5985495" y="3553236"/>
                </a:cubicBezTo>
                <a:cubicBezTo>
                  <a:pt x="5739273" y="3603027"/>
                  <a:pt x="5516669" y="3509698"/>
                  <a:pt x="5327091" y="3553236"/>
                </a:cubicBezTo>
                <a:cubicBezTo>
                  <a:pt x="5137513" y="3596774"/>
                  <a:pt x="4887144" y="3521040"/>
                  <a:pt x="4728541" y="3553236"/>
                </a:cubicBezTo>
                <a:cubicBezTo>
                  <a:pt x="4569938" y="3585432"/>
                  <a:pt x="4502667" y="3515274"/>
                  <a:pt x="4309556" y="3553236"/>
                </a:cubicBezTo>
                <a:cubicBezTo>
                  <a:pt x="4116445" y="3591198"/>
                  <a:pt x="3937875" y="3496562"/>
                  <a:pt x="3830717" y="3553236"/>
                </a:cubicBezTo>
                <a:cubicBezTo>
                  <a:pt x="3723559" y="3609910"/>
                  <a:pt x="3445339" y="3473584"/>
                  <a:pt x="3112457" y="3553236"/>
                </a:cubicBezTo>
                <a:cubicBezTo>
                  <a:pt x="2779575" y="3632888"/>
                  <a:pt x="2644943" y="3482122"/>
                  <a:pt x="2513908" y="3553236"/>
                </a:cubicBezTo>
                <a:cubicBezTo>
                  <a:pt x="2382873" y="3624350"/>
                  <a:pt x="2266044" y="3516862"/>
                  <a:pt x="2035068" y="3553236"/>
                </a:cubicBezTo>
                <a:cubicBezTo>
                  <a:pt x="1804092" y="3589610"/>
                  <a:pt x="1629099" y="3505259"/>
                  <a:pt x="1436519" y="3553236"/>
                </a:cubicBezTo>
                <a:cubicBezTo>
                  <a:pt x="1243939" y="3601213"/>
                  <a:pt x="1225179" y="3515015"/>
                  <a:pt x="1017534" y="3553236"/>
                </a:cubicBezTo>
                <a:cubicBezTo>
                  <a:pt x="809890" y="3591457"/>
                  <a:pt x="682920" y="3514720"/>
                  <a:pt x="598549" y="3553236"/>
                </a:cubicBezTo>
                <a:cubicBezTo>
                  <a:pt x="514178" y="3591752"/>
                  <a:pt x="121378" y="3510127"/>
                  <a:pt x="0" y="3553236"/>
                </a:cubicBezTo>
                <a:cubicBezTo>
                  <a:pt x="-50896" y="3301395"/>
                  <a:pt x="21776" y="3245397"/>
                  <a:pt x="0" y="3032095"/>
                </a:cubicBezTo>
                <a:cubicBezTo>
                  <a:pt x="-21776" y="2818793"/>
                  <a:pt x="63988" y="2560322"/>
                  <a:pt x="0" y="2368824"/>
                </a:cubicBezTo>
                <a:cubicBezTo>
                  <a:pt x="-63988" y="2177326"/>
                  <a:pt x="185" y="2044475"/>
                  <a:pt x="0" y="1812150"/>
                </a:cubicBezTo>
                <a:cubicBezTo>
                  <a:pt x="-185" y="1579825"/>
                  <a:pt x="1495" y="1474278"/>
                  <a:pt x="0" y="1326541"/>
                </a:cubicBezTo>
                <a:cubicBezTo>
                  <a:pt x="-1495" y="1178804"/>
                  <a:pt x="39558" y="868179"/>
                  <a:pt x="0" y="698803"/>
                </a:cubicBezTo>
                <a:cubicBezTo>
                  <a:pt x="-39558" y="529427"/>
                  <a:pt x="22435" y="196756"/>
                  <a:pt x="0" y="0"/>
                </a:cubicBezTo>
                <a:close/>
              </a:path>
            </a:pathLst>
          </a:custGeom>
          <a:ln cmpd="thinThick">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lgDashDotDot"/>
            <a:extLst>
              <a:ext uri="{C807C97D-BFC1-408E-A445-0C87EB9F89A2}">
                <ask:lineSketchStyleProps xmlns:ask="http://schemas.microsoft.com/office/drawing/2018/sketchyshapes" sd="1219033472">
                  <a:prstGeom prst="rect">
                    <a:avLst/>
                  </a:prstGeom>
                  <ask:type>
                    <ask:lineSketchScribble/>
                  </ask:type>
                </ask:lineSketchStyleProps>
              </a:ext>
            </a:extLst>
          </a:ln>
        </p:spPr>
      </p:pic>
      <p:sp>
        <p:nvSpPr>
          <p:cNvPr id="12" name="CasellaDiTesto 11">
            <a:extLst>
              <a:ext uri="{FF2B5EF4-FFF2-40B4-BE49-F238E27FC236}">
                <a16:creationId xmlns:a16="http://schemas.microsoft.com/office/drawing/2014/main" id="{82C66EEA-ACD8-4410-B623-A25FCFA7B3F4}"/>
              </a:ext>
            </a:extLst>
          </p:cNvPr>
          <p:cNvSpPr txBox="1"/>
          <p:nvPr/>
        </p:nvSpPr>
        <p:spPr>
          <a:xfrm>
            <a:off x="6411374" y="225895"/>
            <a:ext cx="5580283" cy="1446550"/>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4400" b="1" dirty="0">
                <a:solidFill>
                  <a:srgbClr val="FFC409"/>
                </a:solidFill>
                <a:latin typeface="Aharoni" panose="02010803020104030203" pitchFamily="2" charset="-79"/>
                <a:cs typeface="Aharoni" panose="02010803020104030203" pitchFamily="2" charset="-79"/>
              </a:rPr>
              <a:t>“</a:t>
            </a:r>
            <a:r>
              <a:rPr lang="it-IT" sz="4400" b="1" dirty="0">
                <a:solidFill>
                  <a:srgbClr val="FFC409"/>
                </a:solidFill>
                <a:latin typeface="Aharoni" panose="02010803020104030203" pitchFamily="2" charset="-79"/>
                <a:cs typeface="Aharoni" panose="02010803020104030203" pitchFamily="2" charset="-79"/>
              </a:rPr>
              <a:t>Eppur si muove-</a:t>
            </a:r>
            <a:br>
              <a:rPr lang="it-IT" sz="4400" b="1" dirty="0">
                <a:solidFill>
                  <a:srgbClr val="FFC409"/>
                </a:solidFill>
                <a:latin typeface="Aharoni" panose="02010803020104030203" pitchFamily="2" charset="-79"/>
                <a:cs typeface="Aharoni" panose="02010803020104030203" pitchFamily="2" charset="-79"/>
              </a:rPr>
            </a:br>
            <a:r>
              <a:rPr lang="en-US" sz="4400" b="1" noProof="1">
                <a:solidFill>
                  <a:srgbClr val="FFC409"/>
                </a:solidFill>
                <a:latin typeface="Aharoni" panose="02010803020104030203" pitchFamily="2" charset="-79"/>
                <a:cs typeface="Aharoni" panose="02010803020104030203" pitchFamily="2" charset="-79"/>
              </a:rPr>
              <a:t>And yet it moves</a:t>
            </a:r>
            <a:r>
              <a:rPr lang="en-US" sz="4400" b="1" dirty="0">
                <a:solidFill>
                  <a:srgbClr val="FFC409"/>
                </a:solidFill>
                <a:latin typeface="Aharoni" panose="02010803020104030203" pitchFamily="2" charset="-79"/>
                <a:cs typeface="Aharoni" panose="02010803020104030203" pitchFamily="2" charset="-79"/>
              </a:rPr>
              <a:t>”</a:t>
            </a:r>
            <a:endParaRPr lang="it-IT" sz="4400" b="1" dirty="0">
              <a:solidFill>
                <a:srgbClr val="FFC409"/>
              </a:solidFill>
              <a:latin typeface="Aharoni" panose="02010803020104030203" pitchFamily="2" charset="-79"/>
              <a:cs typeface="Aharoni" panose="02010803020104030203" pitchFamily="2" charset="-79"/>
            </a:endParaRPr>
          </a:p>
        </p:txBody>
      </p:sp>
      <p:sp>
        <p:nvSpPr>
          <p:cNvPr id="15" name="CasellaDiTesto 14">
            <a:extLst>
              <a:ext uri="{FF2B5EF4-FFF2-40B4-BE49-F238E27FC236}">
                <a16:creationId xmlns:a16="http://schemas.microsoft.com/office/drawing/2014/main" id="{3CAD804D-7211-42DF-ACB8-DDECED65E794}"/>
              </a:ext>
            </a:extLst>
          </p:cNvPr>
          <p:cNvSpPr txBox="1"/>
          <p:nvPr/>
        </p:nvSpPr>
        <p:spPr>
          <a:xfrm>
            <a:off x="7076185" y="3553236"/>
            <a:ext cx="4865967" cy="2462213"/>
          </a:xfrm>
          <a:prstGeom prst="rect">
            <a:avLst/>
          </a:prstGeom>
          <a:noFill/>
          <a:ln>
            <a:noFill/>
          </a:ln>
        </p:spPr>
        <p:txBody>
          <a:bodyPr wrap="square">
            <a:spAutoFit/>
          </a:bodyPr>
          <a:lstStyle/>
          <a:p>
            <a:pPr algn="just"/>
            <a:r>
              <a:rPr lang="en-US" sz="2200" b="1" noProof="1">
                <a:solidFill>
                  <a:srgbClr val="007603"/>
                </a:solidFill>
              </a:rPr>
              <a:t>In our context, we want to affirm the principle that we do not give up in face of possible difficulties, and we continue to promote our ideals of a more inclusive, equitable, ever-moving society!</a:t>
            </a:r>
          </a:p>
          <a:p>
            <a:pPr lvl="1" algn="just"/>
            <a:endParaRPr lang="en-GB" sz="2200" b="1" i="1" dirty="0">
              <a:solidFill>
                <a:schemeClr val="bg1"/>
              </a:solidFill>
            </a:endParaRPr>
          </a:p>
        </p:txBody>
      </p:sp>
      <p:pic>
        <p:nvPicPr>
          <p:cNvPr id="11" name="Immagine 10">
            <a:extLst>
              <a:ext uri="{FF2B5EF4-FFF2-40B4-BE49-F238E27FC236}">
                <a16:creationId xmlns:a16="http://schemas.microsoft.com/office/drawing/2014/main" id="{28C1DB5A-CEB5-4D4D-BC8C-33DE358FF80B}"/>
              </a:ext>
            </a:extLst>
          </p:cNvPr>
          <p:cNvPicPr>
            <a:picLocks noChangeAspect="1"/>
          </p:cNvPicPr>
          <p:nvPr/>
        </p:nvPicPr>
        <p:blipFill>
          <a:blip r:embed="rId4">
            <a:extLst>
              <a:ext uri="{28A0092B-C50C-407E-A947-70E740481C1C}">
                <a14:useLocalDpi xmlns:a14="http://schemas.microsoft.com/office/drawing/2010/main" val="0"/>
              </a:ext>
            </a:extLst>
          </a:blip>
          <a:srcRect t="2161" b="2161"/>
          <a:stretch/>
        </p:blipFill>
        <p:spPr>
          <a:xfrm>
            <a:off x="0" y="3553236"/>
            <a:ext cx="5985492" cy="3365795"/>
          </a:xfrm>
          <a:custGeom>
            <a:avLst/>
            <a:gdLst>
              <a:gd name="connsiteX0" fmla="*/ 0 w 5985492"/>
              <a:gd name="connsiteY0" fmla="*/ 0 h 3365795"/>
              <a:gd name="connsiteX1" fmla="*/ 658404 w 5985492"/>
              <a:gd name="connsiteY1" fmla="*/ 0 h 3365795"/>
              <a:gd name="connsiteX2" fmla="*/ 1376663 w 5985492"/>
              <a:gd name="connsiteY2" fmla="*/ 0 h 3365795"/>
              <a:gd name="connsiteX3" fmla="*/ 1855503 w 5985492"/>
              <a:gd name="connsiteY3" fmla="*/ 0 h 3365795"/>
              <a:gd name="connsiteX4" fmla="*/ 2513907 w 5985492"/>
              <a:gd name="connsiteY4" fmla="*/ 0 h 3365795"/>
              <a:gd name="connsiteX5" fmla="*/ 2992746 w 5985492"/>
              <a:gd name="connsiteY5" fmla="*/ 0 h 3365795"/>
              <a:gd name="connsiteX6" fmla="*/ 3591295 w 5985492"/>
              <a:gd name="connsiteY6" fmla="*/ 0 h 3365795"/>
              <a:gd name="connsiteX7" fmla="*/ 4249699 w 5985492"/>
              <a:gd name="connsiteY7" fmla="*/ 0 h 3365795"/>
              <a:gd name="connsiteX8" fmla="*/ 4668684 w 5985492"/>
              <a:gd name="connsiteY8" fmla="*/ 0 h 3365795"/>
              <a:gd name="connsiteX9" fmla="*/ 5087668 w 5985492"/>
              <a:gd name="connsiteY9" fmla="*/ 0 h 3365795"/>
              <a:gd name="connsiteX10" fmla="*/ 5985492 w 5985492"/>
              <a:gd name="connsiteY10" fmla="*/ 0 h 3365795"/>
              <a:gd name="connsiteX11" fmla="*/ 5985492 w 5985492"/>
              <a:gd name="connsiteY11" fmla="*/ 560966 h 3365795"/>
              <a:gd name="connsiteX12" fmla="*/ 5985492 w 5985492"/>
              <a:gd name="connsiteY12" fmla="*/ 1155590 h 3365795"/>
              <a:gd name="connsiteX13" fmla="*/ 5985492 w 5985492"/>
              <a:gd name="connsiteY13" fmla="*/ 1682898 h 3365795"/>
              <a:gd name="connsiteX14" fmla="*/ 5985492 w 5985492"/>
              <a:gd name="connsiteY14" fmla="*/ 2277521 h 3365795"/>
              <a:gd name="connsiteX15" fmla="*/ 5985492 w 5985492"/>
              <a:gd name="connsiteY15" fmla="*/ 2771171 h 3365795"/>
              <a:gd name="connsiteX16" fmla="*/ 5985492 w 5985492"/>
              <a:gd name="connsiteY16" fmla="*/ 3365795 h 3365795"/>
              <a:gd name="connsiteX17" fmla="*/ 5566508 w 5985492"/>
              <a:gd name="connsiteY17" fmla="*/ 3365795 h 3365795"/>
              <a:gd name="connsiteX18" fmla="*/ 4848249 w 5985492"/>
              <a:gd name="connsiteY18" fmla="*/ 3365795 h 3365795"/>
              <a:gd name="connsiteX19" fmla="*/ 4189844 w 5985492"/>
              <a:gd name="connsiteY19" fmla="*/ 3365795 h 3365795"/>
              <a:gd name="connsiteX20" fmla="*/ 3531440 w 5985492"/>
              <a:gd name="connsiteY20" fmla="*/ 3365795 h 3365795"/>
              <a:gd name="connsiteX21" fmla="*/ 2873036 w 5985492"/>
              <a:gd name="connsiteY21" fmla="*/ 3365795 h 3365795"/>
              <a:gd name="connsiteX22" fmla="*/ 2394197 w 5985492"/>
              <a:gd name="connsiteY22" fmla="*/ 3365795 h 3365795"/>
              <a:gd name="connsiteX23" fmla="*/ 1675938 w 5985492"/>
              <a:gd name="connsiteY23" fmla="*/ 3365795 h 3365795"/>
              <a:gd name="connsiteX24" fmla="*/ 1077389 w 5985492"/>
              <a:gd name="connsiteY24" fmla="*/ 3365795 h 3365795"/>
              <a:gd name="connsiteX25" fmla="*/ 658404 w 5985492"/>
              <a:gd name="connsiteY25" fmla="*/ 3365795 h 3365795"/>
              <a:gd name="connsiteX26" fmla="*/ 0 w 5985492"/>
              <a:gd name="connsiteY26" fmla="*/ 3365795 h 3365795"/>
              <a:gd name="connsiteX27" fmla="*/ 0 w 5985492"/>
              <a:gd name="connsiteY27" fmla="*/ 2838487 h 3365795"/>
              <a:gd name="connsiteX28" fmla="*/ 0 w 5985492"/>
              <a:gd name="connsiteY28" fmla="*/ 2277521 h 3365795"/>
              <a:gd name="connsiteX29" fmla="*/ 0 w 5985492"/>
              <a:gd name="connsiteY29" fmla="*/ 1649240 h 3365795"/>
              <a:gd name="connsiteX30" fmla="*/ 0 w 5985492"/>
              <a:gd name="connsiteY30" fmla="*/ 1020958 h 3365795"/>
              <a:gd name="connsiteX31" fmla="*/ 0 w 5985492"/>
              <a:gd name="connsiteY31" fmla="*/ 0 h 33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985492" h="3365795" fill="none" extrusionOk="0">
                <a:moveTo>
                  <a:pt x="0" y="0"/>
                </a:moveTo>
                <a:cubicBezTo>
                  <a:pt x="241168" y="-1815"/>
                  <a:pt x="397813" y="59812"/>
                  <a:pt x="658404" y="0"/>
                </a:cubicBezTo>
                <a:cubicBezTo>
                  <a:pt x="918995" y="-59812"/>
                  <a:pt x="1215674" y="72138"/>
                  <a:pt x="1376663" y="0"/>
                </a:cubicBezTo>
                <a:cubicBezTo>
                  <a:pt x="1537652" y="-72138"/>
                  <a:pt x="1712099" y="43728"/>
                  <a:pt x="1855503" y="0"/>
                </a:cubicBezTo>
                <a:cubicBezTo>
                  <a:pt x="1998907" y="-43728"/>
                  <a:pt x="2381652" y="9114"/>
                  <a:pt x="2513907" y="0"/>
                </a:cubicBezTo>
                <a:cubicBezTo>
                  <a:pt x="2646162" y="-9114"/>
                  <a:pt x="2857680" y="6971"/>
                  <a:pt x="2992746" y="0"/>
                </a:cubicBezTo>
                <a:cubicBezTo>
                  <a:pt x="3127812" y="-6971"/>
                  <a:pt x="3413790" y="38763"/>
                  <a:pt x="3591295" y="0"/>
                </a:cubicBezTo>
                <a:cubicBezTo>
                  <a:pt x="3768800" y="-38763"/>
                  <a:pt x="4043553" y="20429"/>
                  <a:pt x="4249699" y="0"/>
                </a:cubicBezTo>
                <a:cubicBezTo>
                  <a:pt x="4455845" y="-20429"/>
                  <a:pt x="4520599" y="10170"/>
                  <a:pt x="4668684" y="0"/>
                </a:cubicBezTo>
                <a:cubicBezTo>
                  <a:pt x="4816770" y="-10170"/>
                  <a:pt x="4958513" y="25256"/>
                  <a:pt x="5087668" y="0"/>
                </a:cubicBezTo>
                <a:cubicBezTo>
                  <a:pt x="5216823" y="-25256"/>
                  <a:pt x="5586820" y="44750"/>
                  <a:pt x="5985492" y="0"/>
                </a:cubicBezTo>
                <a:cubicBezTo>
                  <a:pt x="5999119" y="215709"/>
                  <a:pt x="5978376" y="344001"/>
                  <a:pt x="5985492" y="560966"/>
                </a:cubicBezTo>
                <a:cubicBezTo>
                  <a:pt x="5992608" y="777931"/>
                  <a:pt x="5939520" y="895916"/>
                  <a:pt x="5985492" y="1155590"/>
                </a:cubicBezTo>
                <a:cubicBezTo>
                  <a:pt x="6031464" y="1415264"/>
                  <a:pt x="5957554" y="1438561"/>
                  <a:pt x="5985492" y="1682898"/>
                </a:cubicBezTo>
                <a:cubicBezTo>
                  <a:pt x="6013430" y="1927235"/>
                  <a:pt x="5979989" y="2103816"/>
                  <a:pt x="5985492" y="2277521"/>
                </a:cubicBezTo>
                <a:cubicBezTo>
                  <a:pt x="5990995" y="2451226"/>
                  <a:pt x="5947562" y="2555638"/>
                  <a:pt x="5985492" y="2771171"/>
                </a:cubicBezTo>
                <a:cubicBezTo>
                  <a:pt x="6023422" y="2986704"/>
                  <a:pt x="5925701" y="3079075"/>
                  <a:pt x="5985492" y="3365795"/>
                </a:cubicBezTo>
                <a:cubicBezTo>
                  <a:pt x="5848047" y="3372525"/>
                  <a:pt x="5684688" y="3363743"/>
                  <a:pt x="5566508" y="3365795"/>
                </a:cubicBezTo>
                <a:cubicBezTo>
                  <a:pt x="5448328" y="3367847"/>
                  <a:pt x="5205072" y="3356097"/>
                  <a:pt x="4848249" y="3365795"/>
                </a:cubicBezTo>
                <a:cubicBezTo>
                  <a:pt x="4491426" y="3375493"/>
                  <a:pt x="4457160" y="3313016"/>
                  <a:pt x="4189844" y="3365795"/>
                </a:cubicBezTo>
                <a:cubicBezTo>
                  <a:pt x="3922529" y="3418574"/>
                  <a:pt x="3815658" y="3327176"/>
                  <a:pt x="3531440" y="3365795"/>
                </a:cubicBezTo>
                <a:cubicBezTo>
                  <a:pt x="3247222" y="3404414"/>
                  <a:pt x="3105584" y="3303562"/>
                  <a:pt x="2873036" y="3365795"/>
                </a:cubicBezTo>
                <a:cubicBezTo>
                  <a:pt x="2640488" y="3428028"/>
                  <a:pt x="2618106" y="3354137"/>
                  <a:pt x="2394197" y="3365795"/>
                </a:cubicBezTo>
                <a:cubicBezTo>
                  <a:pt x="2170288" y="3377453"/>
                  <a:pt x="1931818" y="3353802"/>
                  <a:pt x="1675938" y="3365795"/>
                </a:cubicBezTo>
                <a:cubicBezTo>
                  <a:pt x="1420058" y="3377788"/>
                  <a:pt x="1354041" y="3298010"/>
                  <a:pt x="1077389" y="3365795"/>
                </a:cubicBezTo>
                <a:cubicBezTo>
                  <a:pt x="800737" y="3433580"/>
                  <a:pt x="749496" y="3350396"/>
                  <a:pt x="658404" y="3365795"/>
                </a:cubicBezTo>
                <a:cubicBezTo>
                  <a:pt x="567312" y="3381194"/>
                  <a:pt x="231604" y="3358723"/>
                  <a:pt x="0" y="3365795"/>
                </a:cubicBezTo>
                <a:cubicBezTo>
                  <a:pt x="-19438" y="3128235"/>
                  <a:pt x="26549" y="3054563"/>
                  <a:pt x="0" y="2838487"/>
                </a:cubicBezTo>
                <a:cubicBezTo>
                  <a:pt x="-26549" y="2622411"/>
                  <a:pt x="65592" y="2547349"/>
                  <a:pt x="0" y="2277521"/>
                </a:cubicBezTo>
                <a:cubicBezTo>
                  <a:pt x="-65592" y="2007693"/>
                  <a:pt x="14193" y="1960086"/>
                  <a:pt x="0" y="1649240"/>
                </a:cubicBezTo>
                <a:cubicBezTo>
                  <a:pt x="-14193" y="1338394"/>
                  <a:pt x="37247" y="1305731"/>
                  <a:pt x="0" y="1020958"/>
                </a:cubicBezTo>
                <a:cubicBezTo>
                  <a:pt x="-37247" y="736185"/>
                  <a:pt x="43523" y="349163"/>
                  <a:pt x="0" y="0"/>
                </a:cubicBezTo>
                <a:close/>
              </a:path>
              <a:path w="5985492" h="3365795" stroke="0" extrusionOk="0">
                <a:moveTo>
                  <a:pt x="0" y="0"/>
                </a:moveTo>
                <a:cubicBezTo>
                  <a:pt x="233360" y="-39773"/>
                  <a:pt x="422439" y="14991"/>
                  <a:pt x="538694" y="0"/>
                </a:cubicBezTo>
                <a:cubicBezTo>
                  <a:pt x="654949" y="-14991"/>
                  <a:pt x="750357" y="35367"/>
                  <a:pt x="957679" y="0"/>
                </a:cubicBezTo>
                <a:cubicBezTo>
                  <a:pt x="1165001" y="-35367"/>
                  <a:pt x="1487002" y="66162"/>
                  <a:pt x="1675938" y="0"/>
                </a:cubicBezTo>
                <a:cubicBezTo>
                  <a:pt x="1864874" y="-66162"/>
                  <a:pt x="2053762" y="23672"/>
                  <a:pt x="2214632" y="0"/>
                </a:cubicBezTo>
                <a:cubicBezTo>
                  <a:pt x="2375502" y="-23672"/>
                  <a:pt x="2491355" y="36443"/>
                  <a:pt x="2753326" y="0"/>
                </a:cubicBezTo>
                <a:cubicBezTo>
                  <a:pt x="3015297" y="-36443"/>
                  <a:pt x="3122318" y="75159"/>
                  <a:pt x="3471585" y="0"/>
                </a:cubicBezTo>
                <a:cubicBezTo>
                  <a:pt x="3820852" y="-75159"/>
                  <a:pt x="3720227" y="26806"/>
                  <a:pt x="3950425" y="0"/>
                </a:cubicBezTo>
                <a:cubicBezTo>
                  <a:pt x="4180623" y="-26806"/>
                  <a:pt x="4493782" y="43684"/>
                  <a:pt x="4668684" y="0"/>
                </a:cubicBezTo>
                <a:cubicBezTo>
                  <a:pt x="4843586" y="-43684"/>
                  <a:pt x="5075895" y="21017"/>
                  <a:pt x="5386943" y="0"/>
                </a:cubicBezTo>
                <a:cubicBezTo>
                  <a:pt x="5697991" y="-21017"/>
                  <a:pt x="5796911" y="29386"/>
                  <a:pt x="5985492" y="0"/>
                </a:cubicBezTo>
                <a:cubicBezTo>
                  <a:pt x="6026490" y="188674"/>
                  <a:pt x="5925821" y="396545"/>
                  <a:pt x="5985492" y="628282"/>
                </a:cubicBezTo>
                <a:cubicBezTo>
                  <a:pt x="6045163" y="860019"/>
                  <a:pt x="5949262" y="979419"/>
                  <a:pt x="5985492" y="1222906"/>
                </a:cubicBezTo>
                <a:cubicBezTo>
                  <a:pt x="6021722" y="1466393"/>
                  <a:pt x="5952844" y="1559515"/>
                  <a:pt x="5985492" y="1682897"/>
                </a:cubicBezTo>
                <a:cubicBezTo>
                  <a:pt x="6018140" y="1806279"/>
                  <a:pt x="5936183" y="1985752"/>
                  <a:pt x="5985492" y="2243863"/>
                </a:cubicBezTo>
                <a:cubicBezTo>
                  <a:pt x="6034801" y="2501974"/>
                  <a:pt x="5952146" y="2546661"/>
                  <a:pt x="5985492" y="2804829"/>
                </a:cubicBezTo>
                <a:cubicBezTo>
                  <a:pt x="6018838" y="3062997"/>
                  <a:pt x="5965668" y="3218233"/>
                  <a:pt x="5985492" y="3365795"/>
                </a:cubicBezTo>
                <a:cubicBezTo>
                  <a:pt x="5739270" y="3415586"/>
                  <a:pt x="5516666" y="3322257"/>
                  <a:pt x="5327088" y="3365795"/>
                </a:cubicBezTo>
                <a:cubicBezTo>
                  <a:pt x="5137510" y="3409333"/>
                  <a:pt x="4882744" y="3331775"/>
                  <a:pt x="4728539" y="3365795"/>
                </a:cubicBezTo>
                <a:cubicBezTo>
                  <a:pt x="4574334" y="3399815"/>
                  <a:pt x="4502665" y="3327833"/>
                  <a:pt x="4309554" y="3365795"/>
                </a:cubicBezTo>
                <a:cubicBezTo>
                  <a:pt x="4116443" y="3403757"/>
                  <a:pt x="3937873" y="3309121"/>
                  <a:pt x="3830715" y="3365795"/>
                </a:cubicBezTo>
                <a:cubicBezTo>
                  <a:pt x="3723557" y="3422469"/>
                  <a:pt x="3441221" y="3285998"/>
                  <a:pt x="3112456" y="3365795"/>
                </a:cubicBezTo>
                <a:cubicBezTo>
                  <a:pt x="2783691" y="3445592"/>
                  <a:pt x="2644942" y="3294681"/>
                  <a:pt x="2513907" y="3365795"/>
                </a:cubicBezTo>
                <a:cubicBezTo>
                  <a:pt x="2382872" y="3436909"/>
                  <a:pt x="2266043" y="3329421"/>
                  <a:pt x="2035067" y="3365795"/>
                </a:cubicBezTo>
                <a:cubicBezTo>
                  <a:pt x="1804091" y="3402169"/>
                  <a:pt x="1629098" y="3317818"/>
                  <a:pt x="1436518" y="3365795"/>
                </a:cubicBezTo>
                <a:cubicBezTo>
                  <a:pt x="1243938" y="3413772"/>
                  <a:pt x="1218912" y="3319203"/>
                  <a:pt x="1017534" y="3365795"/>
                </a:cubicBezTo>
                <a:cubicBezTo>
                  <a:pt x="816156" y="3412387"/>
                  <a:pt x="682920" y="3327279"/>
                  <a:pt x="598549" y="3365795"/>
                </a:cubicBezTo>
                <a:cubicBezTo>
                  <a:pt x="514178" y="3404311"/>
                  <a:pt x="121378" y="3322686"/>
                  <a:pt x="0" y="3365795"/>
                </a:cubicBezTo>
                <a:cubicBezTo>
                  <a:pt x="-12077" y="3247069"/>
                  <a:pt x="51228" y="3073864"/>
                  <a:pt x="0" y="2872145"/>
                </a:cubicBezTo>
                <a:cubicBezTo>
                  <a:pt x="-51228" y="2670426"/>
                  <a:pt x="1325" y="2533095"/>
                  <a:pt x="0" y="2243863"/>
                </a:cubicBezTo>
                <a:cubicBezTo>
                  <a:pt x="-1325" y="1954631"/>
                  <a:pt x="21742" y="1842289"/>
                  <a:pt x="0" y="1716555"/>
                </a:cubicBezTo>
                <a:cubicBezTo>
                  <a:pt x="-21742" y="1590821"/>
                  <a:pt x="31923" y="1388224"/>
                  <a:pt x="0" y="1256563"/>
                </a:cubicBezTo>
                <a:cubicBezTo>
                  <a:pt x="-31923" y="1124902"/>
                  <a:pt x="10136" y="815004"/>
                  <a:pt x="0" y="661940"/>
                </a:cubicBezTo>
                <a:cubicBezTo>
                  <a:pt x="-10136" y="508876"/>
                  <a:pt x="15814" y="326172"/>
                  <a:pt x="0" y="0"/>
                </a:cubicBezTo>
                <a:close/>
              </a:path>
            </a:pathLst>
          </a:custGeom>
          <a:ln cmpd="thinThick">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lgDashDotDot"/>
            <a:extLst>
              <a:ext uri="{C807C97D-BFC1-408E-A445-0C87EB9F89A2}">
                <ask:lineSketchStyleProps xmlns:ask="http://schemas.microsoft.com/office/drawing/2018/sketchyshapes" sd="1219033472">
                  <a:prstGeom prst="rect">
                    <a:avLst/>
                  </a:prstGeom>
                  <ask:type>
                    <ask:lineSketchScribble/>
                  </ask:type>
                </ask:lineSketchStyleProps>
              </a:ext>
            </a:extLst>
          </a:ln>
        </p:spPr>
      </p:pic>
    </p:spTree>
    <p:extLst>
      <p:ext uri="{BB962C8B-B14F-4D97-AF65-F5344CB8AC3E}">
        <p14:creationId xmlns:p14="http://schemas.microsoft.com/office/powerpoint/2010/main" val="2002587502"/>
      </p:ext>
    </p:extLst>
  </p:cSld>
  <p:clrMapOvr>
    <a:masterClrMapping/>
  </p:clrMapOvr>
  <p:transition spd="slow" advTm="14933">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Lampadina Chiara Sulla Superficie Nera">
            <a:extLst>
              <a:ext uri="{FF2B5EF4-FFF2-40B4-BE49-F238E27FC236}">
                <a16:creationId xmlns:a16="http://schemas.microsoft.com/office/drawing/2014/main" id="{7C2D7BB5-8387-4426-8089-792F37089F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3">
            <a:extLst>
              <a:ext uri="{FF2B5EF4-FFF2-40B4-BE49-F238E27FC236}">
                <a16:creationId xmlns:a16="http://schemas.microsoft.com/office/drawing/2014/main" id="{55DC3F94-C2A9-46DC-8878-90CBB50A964D}"/>
              </a:ext>
            </a:extLst>
          </p:cNvPr>
          <p:cNvSpPr/>
          <p:nvPr/>
        </p:nvSpPr>
        <p:spPr>
          <a:xfrm rot="10800000">
            <a:off x="-1" y="0"/>
            <a:ext cx="12192000" cy="6860708"/>
          </a:xfrm>
          <a:prstGeom prst="rect">
            <a:avLst/>
          </a:prstGeom>
          <a:gradFill flip="none" rotWithShape="1">
            <a:gsLst>
              <a:gs pos="0">
                <a:srgbClr val="263AF6">
                  <a:alpha val="50000"/>
                </a:srgbClr>
              </a:gs>
              <a:gs pos="32000">
                <a:srgbClr val="DA0000">
                  <a:alpha val="25000"/>
                </a:srgbClr>
              </a:gs>
              <a:gs pos="100000">
                <a:srgbClr val="FFC409">
                  <a:alpha val="5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2" name="CasellaDiTesto 11">
            <a:extLst>
              <a:ext uri="{FF2B5EF4-FFF2-40B4-BE49-F238E27FC236}">
                <a16:creationId xmlns:a16="http://schemas.microsoft.com/office/drawing/2014/main" id="{82C66EEA-ACD8-4410-B623-A25FCFA7B3F4}"/>
              </a:ext>
            </a:extLst>
          </p:cNvPr>
          <p:cNvSpPr txBox="1"/>
          <p:nvPr/>
        </p:nvSpPr>
        <p:spPr>
          <a:xfrm>
            <a:off x="258779" y="267406"/>
            <a:ext cx="4595149" cy="1384995"/>
          </a:xfrm>
          <a:prstGeom prst="rect">
            <a:avLst/>
          </a:prstGeom>
          <a:noFill/>
        </p:spPr>
        <p:txBody>
          <a:bodyPr wrap="square" rtlCol="0">
            <a:spAutoFit/>
            <a:scene3d>
              <a:camera prst="orthographicFront"/>
              <a:lightRig rig="threePt" dir="t"/>
            </a:scene3d>
            <a:sp3d extrusionH="57150">
              <a:bevelT w="82550" h="38100" prst="coolSlant"/>
            </a:sp3d>
          </a:bodyPr>
          <a:lstStyle/>
          <a:p>
            <a:r>
              <a:rPr lang="en-US" sz="4400" b="1" dirty="0">
                <a:solidFill>
                  <a:srgbClr val="00B050"/>
                </a:solidFill>
                <a:latin typeface="Aharoni" panose="02010803020104030203" pitchFamily="2" charset="-79"/>
                <a:cs typeface="Aharoni" panose="02010803020104030203" pitchFamily="2" charset="-79"/>
              </a:rPr>
              <a:t>Our mission</a:t>
            </a:r>
          </a:p>
          <a:p>
            <a:endParaRPr lang="it-IT" sz="4000" b="1" dirty="0">
              <a:solidFill>
                <a:srgbClr val="7030A0"/>
              </a:solidFill>
            </a:endParaRPr>
          </a:p>
        </p:txBody>
      </p:sp>
      <p:sp>
        <p:nvSpPr>
          <p:cNvPr id="9" name="CasellaDiTesto 8">
            <a:extLst>
              <a:ext uri="{FF2B5EF4-FFF2-40B4-BE49-F238E27FC236}">
                <a16:creationId xmlns:a16="http://schemas.microsoft.com/office/drawing/2014/main" id="{497BB450-B1F1-46EE-B156-5DDFD84834C5}"/>
              </a:ext>
            </a:extLst>
          </p:cNvPr>
          <p:cNvSpPr txBox="1"/>
          <p:nvPr/>
        </p:nvSpPr>
        <p:spPr>
          <a:xfrm>
            <a:off x="-111341" y="1652401"/>
            <a:ext cx="4829990" cy="4401205"/>
          </a:xfrm>
          <a:prstGeom prst="rect">
            <a:avLst/>
          </a:prstGeom>
          <a:noFill/>
          <a:ln>
            <a:noFill/>
          </a:ln>
        </p:spPr>
        <p:txBody>
          <a:bodyPr wrap="square">
            <a:spAutoFit/>
          </a:bodyPr>
          <a:lstStyle/>
          <a:p>
            <a:pPr lvl="1" algn="just"/>
            <a:r>
              <a:rPr lang="en-US" sz="2000" b="1" dirty="0">
                <a:solidFill>
                  <a:srgbClr val="FFFF00"/>
                </a:solidFill>
              </a:rPr>
              <a:t>• </a:t>
            </a:r>
            <a:r>
              <a:rPr lang="en-US" sz="2000" b="1" dirty="0">
                <a:solidFill>
                  <a:schemeClr val="bg2"/>
                </a:solidFill>
              </a:rPr>
              <a:t>a sustainable development and growth</a:t>
            </a:r>
          </a:p>
          <a:p>
            <a:pPr lvl="1" algn="just"/>
            <a:endParaRPr lang="en-US" sz="2000" b="1" dirty="0">
              <a:solidFill>
                <a:schemeClr val="bg2"/>
              </a:solidFill>
            </a:endParaRPr>
          </a:p>
          <a:p>
            <a:pPr lvl="1" algn="just"/>
            <a:r>
              <a:rPr lang="en-US" sz="2000" b="1" dirty="0">
                <a:solidFill>
                  <a:srgbClr val="FFFF00"/>
                </a:solidFill>
              </a:rPr>
              <a:t>•</a:t>
            </a:r>
            <a:r>
              <a:rPr lang="en-US" sz="2000" b="1" dirty="0">
                <a:solidFill>
                  <a:schemeClr val="bg2"/>
                </a:solidFill>
              </a:rPr>
              <a:t> to strengthen social inclusion and </a:t>
            </a:r>
            <a:br>
              <a:rPr lang="en-US" sz="2000" b="1" dirty="0">
                <a:solidFill>
                  <a:schemeClr val="bg2"/>
                </a:solidFill>
              </a:rPr>
            </a:br>
            <a:r>
              <a:rPr lang="en-US" sz="2000" b="1" dirty="0">
                <a:solidFill>
                  <a:schemeClr val="bg2"/>
                </a:solidFill>
              </a:rPr>
              <a:t>social economy in Hungary</a:t>
            </a:r>
          </a:p>
          <a:p>
            <a:pPr lvl="1" algn="just"/>
            <a:endParaRPr lang="en-US" sz="2000" b="1" dirty="0">
              <a:solidFill>
                <a:schemeClr val="bg2"/>
              </a:solidFill>
            </a:endParaRPr>
          </a:p>
          <a:p>
            <a:pPr lvl="1" algn="just"/>
            <a:r>
              <a:rPr lang="en-US" sz="2000" b="1" dirty="0">
                <a:solidFill>
                  <a:srgbClr val="FFFF00"/>
                </a:solidFill>
              </a:rPr>
              <a:t>•</a:t>
            </a:r>
            <a:r>
              <a:rPr lang="en-US" sz="2000" b="1" dirty="0">
                <a:solidFill>
                  <a:schemeClr val="bg2"/>
                </a:solidFill>
              </a:rPr>
              <a:t> promoting the sensitization of professionals and society, sharing good practices and disseminating models and tools</a:t>
            </a:r>
          </a:p>
          <a:p>
            <a:pPr lvl="1" algn="just"/>
            <a:endParaRPr lang="en-US" sz="2000" b="1" dirty="0">
              <a:solidFill>
                <a:schemeClr val="bg2"/>
              </a:solidFill>
            </a:endParaRPr>
          </a:p>
          <a:p>
            <a:pPr lvl="1" algn="just"/>
            <a:r>
              <a:rPr lang="en-US" sz="2000" b="1" dirty="0">
                <a:solidFill>
                  <a:srgbClr val="FFFF00"/>
                </a:solidFill>
              </a:rPr>
              <a:t>•</a:t>
            </a:r>
            <a:r>
              <a:rPr lang="en-US" sz="2000" b="1" dirty="0">
                <a:solidFill>
                  <a:schemeClr val="bg2"/>
                </a:solidFill>
              </a:rPr>
              <a:t> increase the European dimension, </a:t>
            </a:r>
            <a:br>
              <a:rPr lang="en-US" sz="2000" b="1" dirty="0">
                <a:solidFill>
                  <a:schemeClr val="bg2"/>
                </a:solidFill>
              </a:rPr>
            </a:br>
            <a:r>
              <a:rPr lang="en-US" sz="2000" b="1" dirty="0">
                <a:solidFill>
                  <a:schemeClr val="bg2"/>
                </a:solidFill>
              </a:rPr>
              <a:t>and strength the European Networking </a:t>
            </a:r>
            <a:br>
              <a:rPr lang="en-US" sz="2000" b="1" dirty="0">
                <a:solidFill>
                  <a:schemeClr val="bg2"/>
                </a:solidFill>
              </a:rPr>
            </a:br>
            <a:r>
              <a:rPr lang="en-US" sz="2000" b="1" dirty="0">
                <a:solidFill>
                  <a:schemeClr val="bg2"/>
                </a:solidFill>
              </a:rPr>
              <a:t>and cooperation </a:t>
            </a:r>
          </a:p>
        </p:txBody>
      </p:sp>
      <p:sp>
        <p:nvSpPr>
          <p:cNvPr id="13" name="CasellaDiTesto 12">
            <a:extLst>
              <a:ext uri="{FF2B5EF4-FFF2-40B4-BE49-F238E27FC236}">
                <a16:creationId xmlns:a16="http://schemas.microsoft.com/office/drawing/2014/main" id="{C8E39F94-57D7-4521-A5BB-4C865A7CF4CC}"/>
              </a:ext>
            </a:extLst>
          </p:cNvPr>
          <p:cNvSpPr txBox="1"/>
          <p:nvPr/>
        </p:nvSpPr>
        <p:spPr>
          <a:xfrm>
            <a:off x="-176169" y="955618"/>
            <a:ext cx="11585197" cy="800219"/>
          </a:xfrm>
          <a:prstGeom prst="rect">
            <a:avLst/>
          </a:prstGeom>
          <a:noFill/>
          <a:ln>
            <a:noFill/>
          </a:ln>
        </p:spPr>
        <p:txBody>
          <a:bodyPr wrap="square">
            <a:spAutoFit/>
          </a:bodyPr>
          <a:lstStyle/>
          <a:p>
            <a:pPr lvl="1"/>
            <a:r>
              <a:rPr lang="en-US" sz="2400" b="1" dirty="0">
                <a:solidFill>
                  <a:srgbClr val="FFFF00"/>
                </a:solidFill>
              </a:rPr>
              <a:t>Through its activities, GALILEO aims to contribute to...</a:t>
            </a:r>
            <a:endParaRPr lang="en-US" sz="2200" b="1" dirty="0">
              <a:solidFill>
                <a:schemeClr val="bg1"/>
              </a:solidFill>
            </a:endParaRPr>
          </a:p>
          <a:p>
            <a:pPr lvl="1"/>
            <a:endParaRPr lang="en-GB" sz="2200" b="1" dirty="0">
              <a:solidFill>
                <a:schemeClr val="bg1"/>
              </a:solidFill>
            </a:endParaRPr>
          </a:p>
        </p:txBody>
      </p:sp>
      <p:pic>
        <p:nvPicPr>
          <p:cNvPr id="22" name="Immagine 21" descr="Immagine che contiene testo&#10;&#10;Descrizione generata automaticamente">
            <a:extLst>
              <a:ext uri="{FF2B5EF4-FFF2-40B4-BE49-F238E27FC236}">
                <a16:creationId xmlns:a16="http://schemas.microsoft.com/office/drawing/2014/main" id="{FD670C2A-8204-4CD0-A336-0ECCB910CD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7253" y="234310"/>
            <a:ext cx="1868834" cy="1014352"/>
          </a:xfrm>
          <a:prstGeom prst="rect">
            <a:avLst/>
          </a:prstGeom>
        </p:spPr>
      </p:pic>
    </p:spTree>
    <p:extLst>
      <p:ext uri="{BB962C8B-B14F-4D97-AF65-F5344CB8AC3E}">
        <p14:creationId xmlns:p14="http://schemas.microsoft.com/office/powerpoint/2010/main" val="2862944885"/>
      </p:ext>
    </p:extLst>
  </p:cSld>
  <p:clrMapOvr>
    <a:masterClrMapping/>
  </p:clrMapOvr>
  <p:transition spd="slow" advTm="33859">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F30FFC51-B3A0-4376-8FA2-28E9E0D89C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9991" b="29991"/>
          <a:stretch/>
        </p:blipFill>
        <p:spPr bwMode="auto">
          <a:xfrm>
            <a:off x="6979533" y="2469539"/>
            <a:ext cx="5195867" cy="2336141"/>
          </a:xfrm>
          <a:custGeom>
            <a:avLst/>
            <a:gdLst>
              <a:gd name="connsiteX0" fmla="*/ 0 w 5195867"/>
              <a:gd name="connsiteY0" fmla="*/ 0 h 2336141"/>
              <a:gd name="connsiteX1" fmla="*/ 649483 w 5195867"/>
              <a:gd name="connsiteY1" fmla="*/ 0 h 2336141"/>
              <a:gd name="connsiteX2" fmla="*/ 1247008 w 5195867"/>
              <a:gd name="connsiteY2" fmla="*/ 0 h 2336141"/>
              <a:gd name="connsiteX3" fmla="*/ 1896491 w 5195867"/>
              <a:gd name="connsiteY3" fmla="*/ 0 h 2336141"/>
              <a:gd name="connsiteX4" fmla="*/ 2649892 w 5195867"/>
              <a:gd name="connsiteY4" fmla="*/ 0 h 2336141"/>
              <a:gd name="connsiteX5" fmla="*/ 3195458 w 5195867"/>
              <a:gd name="connsiteY5" fmla="*/ 0 h 2336141"/>
              <a:gd name="connsiteX6" fmla="*/ 3741024 w 5195867"/>
              <a:gd name="connsiteY6" fmla="*/ 0 h 2336141"/>
              <a:gd name="connsiteX7" fmla="*/ 4390508 w 5195867"/>
              <a:gd name="connsiteY7" fmla="*/ 0 h 2336141"/>
              <a:gd name="connsiteX8" fmla="*/ 5195867 w 5195867"/>
              <a:gd name="connsiteY8" fmla="*/ 0 h 2336141"/>
              <a:gd name="connsiteX9" fmla="*/ 5195867 w 5195867"/>
              <a:gd name="connsiteY9" fmla="*/ 630758 h 2336141"/>
              <a:gd name="connsiteX10" fmla="*/ 5195867 w 5195867"/>
              <a:gd name="connsiteY10" fmla="*/ 1214793 h 2336141"/>
              <a:gd name="connsiteX11" fmla="*/ 5195867 w 5195867"/>
              <a:gd name="connsiteY11" fmla="*/ 2336141 h 2336141"/>
              <a:gd name="connsiteX12" fmla="*/ 4598342 w 5195867"/>
              <a:gd name="connsiteY12" fmla="*/ 2336141 h 2336141"/>
              <a:gd name="connsiteX13" fmla="*/ 4052776 w 5195867"/>
              <a:gd name="connsiteY13" fmla="*/ 2336141 h 2336141"/>
              <a:gd name="connsiteX14" fmla="*/ 3455252 w 5195867"/>
              <a:gd name="connsiteY14" fmla="*/ 2336141 h 2336141"/>
              <a:gd name="connsiteX15" fmla="*/ 2805768 w 5195867"/>
              <a:gd name="connsiteY15" fmla="*/ 2336141 h 2336141"/>
              <a:gd name="connsiteX16" fmla="*/ 2312161 w 5195867"/>
              <a:gd name="connsiteY16" fmla="*/ 2336141 h 2336141"/>
              <a:gd name="connsiteX17" fmla="*/ 1662677 w 5195867"/>
              <a:gd name="connsiteY17" fmla="*/ 2336141 h 2336141"/>
              <a:gd name="connsiteX18" fmla="*/ 1013194 w 5195867"/>
              <a:gd name="connsiteY18" fmla="*/ 2336141 h 2336141"/>
              <a:gd name="connsiteX19" fmla="*/ 0 w 5195867"/>
              <a:gd name="connsiteY19" fmla="*/ 2336141 h 2336141"/>
              <a:gd name="connsiteX20" fmla="*/ 0 w 5195867"/>
              <a:gd name="connsiteY20" fmla="*/ 1705383 h 2336141"/>
              <a:gd name="connsiteX21" fmla="*/ 0 w 5195867"/>
              <a:gd name="connsiteY21" fmla="*/ 1074625 h 2336141"/>
              <a:gd name="connsiteX22" fmla="*/ 0 w 5195867"/>
              <a:gd name="connsiteY22" fmla="*/ 0 h 233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95867" h="2336141" extrusionOk="0">
                <a:moveTo>
                  <a:pt x="0" y="0"/>
                </a:moveTo>
                <a:cubicBezTo>
                  <a:pt x="200808" y="20211"/>
                  <a:pt x="510680" y="20775"/>
                  <a:pt x="649483" y="0"/>
                </a:cubicBezTo>
                <a:cubicBezTo>
                  <a:pt x="788286" y="-20775"/>
                  <a:pt x="1013769" y="27934"/>
                  <a:pt x="1247008" y="0"/>
                </a:cubicBezTo>
                <a:cubicBezTo>
                  <a:pt x="1480247" y="-27934"/>
                  <a:pt x="1683381" y="-25622"/>
                  <a:pt x="1896491" y="0"/>
                </a:cubicBezTo>
                <a:cubicBezTo>
                  <a:pt x="2109601" y="25622"/>
                  <a:pt x="2386913" y="7332"/>
                  <a:pt x="2649892" y="0"/>
                </a:cubicBezTo>
                <a:cubicBezTo>
                  <a:pt x="2912871" y="-7332"/>
                  <a:pt x="2978284" y="787"/>
                  <a:pt x="3195458" y="0"/>
                </a:cubicBezTo>
                <a:cubicBezTo>
                  <a:pt x="3412632" y="-787"/>
                  <a:pt x="3479655" y="8140"/>
                  <a:pt x="3741024" y="0"/>
                </a:cubicBezTo>
                <a:cubicBezTo>
                  <a:pt x="4002393" y="-8140"/>
                  <a:pt x="4154557" y="22420"/>
                  <a:pt x="4390508" y="0"/>
                </a:cubicBezTo>
                <a:cubicBezTo>
                  <a:pt x="4626459" y="-22420"/>
                  <a:pt x="4966347" y="-35973"/>
                  <a:pt x="5195867" y="0"/>
                </a:cubicBezTo>
                <a:cubicBezTo>
                  <a:pt x="5211123" y="153284"/>
                  <a:pt x="5216682" y="340037"/>
                  <a:pt x="5195867" y="630758"/>
                </a:cubicBezTo>
                <a:cubicBezTo>
                  <a:pt x="5175052" y="921479"/>
                  <a:pt x="5182261" y="1044327"/>
                  <a:pt x="5195867" y="1214793"/>
                </a:cubicBezTo>
                <a:cubicBezTo>
                  <a:pt x="5209473" y="1385259"/>
                  <a:pt x="5204546" y="1814674"/>
                  <a:pt x="5195867" y="2336141"/>
                </a:cubicBezTo>
                <a:cubicBezTo>
                  <a:pt x="5066182" y="2325537"/>
                  <a:pt x="4813158" y="2311313"/>
                  <a:pt x="4598342" y="2336141"/>
                </a:cubicBezTo>
                <a:cubicBezTo>
                  <a:pt x="4383527" y="2360969"/>
                  <a:pt x="4180288" y="2316430"/>
                  <a:pt x="4052776" y="2336141"/>
                </a:cubicBezTo>
                <a:cubicBezTo>
                  <a:pt x="3925264" y="2355852"/>
                  <a:pt x="3665355" y="2346162"/>
                  <a:pt x="3455252" y="2336141"/>
                </a:cubicBezTo>
                <a:cubicBezTo>
                  <a:pt x="3245149" y="2326120"/>
                  <a:pt x="3000881" y="2343310"/>
                  <a:pt x="2805768" y="2336141"/>
                </a:cubicBezTo>
                <a:cubicBezTo>
                  <a:pt x="2610655" y="2328972"/>
                  <a:pt x="2483860" y="2352310"/>
                  <a:pt x="2312161" y="2336141"/>
                </a:cubicBezTo>
                <a:cubicBezTo>
                  <a:pt x="2140462" y="2319972"/>
                  <a:pt x="1910840" y="2331900"/>
                  <a:pt x="1662677" y="2336141"/>
                </a:cubicBezTo>
                <a:cubicBezTo>
                  <a:pt x="1414514" y="2340382"/>
                  <a:pt x="1182846" y="2313846"/>
                  <a:pt x="1013194" y="2336141"/>
                </a:cubicBezTo>
                <a:cubicBezTo>
                  <a:pt x="843542" y="2358436"/>
                  <a:pt x="501161" y="2343038"/>
                  <a:pt x="0" y="2336141"/>
                </a:cubicBezTo>
                <a:cubicBezTo>
                  <a:pt x="19488" y="2116827"/>
                  <a:pt x="-243" y="1958890"/>
                  <a:pt x="0" y="1705383"/>
                </a:cubicBezTo>
                <a:cubicBezTo>
                  <a:pt x="243" y="1451876"/>
                  <a:pt x="-22862" y="1388376"/>
                  <a:pt x="0" y="1074625"/>
                </a:cubicBezTo>
                <a:cubicBezTo>
                  <a:pt x="22862" y="760874"/>
                  <a:pt x="51643" y="239438"/>
                  <a:pt x="0" y="0"/>
                </a:cubicBezTo>
                <a:close/>
              </a:path>
            </a:pathLst>
          </a:custGeom>
          <a:noFill/>
          <a:ln w="76200">
            <a:solidFill>
              <a:srgbClr val="0000FF"/>
            </a:solidFill>
            <a:extLst>
              <a:ext uri="{C807C97D-BFC1-408E-A445-0C87EB9F89A2}">
                <ask:lineSketchStyleProps xmlns:ask="http://schemas.microsoft.com/office/drawing/2018/sketchyshapes" sd="2360805664">
                  <a:prstGeom prst="rect">
                    <a:avLst/>
                  </a:prstGeom>
                  <ask:type>
                    <ask:lineSketchFreehand/>
                  </ask:type>
                </ask:lineSketchStyleProps>
              </a:ext>
            </a:extLst>
          </a:ln>
          <a:effectLst>
            <a:outerShdw blurRad="50800" dist="38100" dir="2700000" algn="tl" rotWithShape="0">
              <a:prstClr val="black">
                <a:alpha val="40000"/>
              </a:prstClr>
            </a:outerShdw>
            <a:softEdge rad="63500"/>
          </a:effectLst>
          <a:extLst>
            <a:ext uri="{909E8E84-426E-40DD-AFC4-6F175D3DCCD1}">
              <a14:hiddenFill xmlns:a14="http://schemas.microsoft.com/office/drawing/2010/main">
                <a:solidFill>
                  <a:srgbClr val="FFFFFF"/>
                </a:solidFill>
              </a14:hiddenFill>
            </a:ext>
          </a:extLst>
        </p:spPr>
      </p:pic>
      <p:sp>
        <p:nvSpPr>
          <p:cNvPr id="4" name="Rettangolo 3">
            <a:extLst>
              <a:ext uri="{FF2B5EF4-FFF2-40B4-BE49-F238E27FC236}">
                <a16:creationId xmlns:a16="http://schemas.microsoft.com/office/drawing/2014/main" id="{55DC3F94-C2A9-46DC-8878-90CBB50A964D}"/>
              </a:ext>
            </a:extLst>
          </p:cNvPr>
          <p:cNvSpPr/>
          <p:nvPr/>
        </p:nvSpPr>
        <p:spPr>
          <a:xfrm>
            <a:off x="0" y="0"/>
            <a:ext cx="7061200" cy="6881084"/>
          </a:xfrm>
          <a:prstGeom prst="rect">
            <a:avLst/>
          </a:prstGeom>
          <a:gradFill flip="none" rotWithShape="1">
            <a:gsLst>
              <a:gs pos="0">
                <a:srgbClr val="263AF6">
                  <a:alpha val="50000"/>
                </a:srgbClr>
              </a:gs>
              <a:gs pos="50000">
                <a:srgbClr val="DA0000">
                  <a:alpha val="25000"/>
                </a:srgbClr>
              </a:gs>
              <a:gs pos="100000">
                <a:srgbClr val="FFC409">
                  <a:alpha val="5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26" name="Immagine 25" descr="Immagine che contiene testo&#10;&#10;Descrizione generata automaticamente">
            <a:extLst>
              <a:ext uri="{FF2B5EF4-FFF2-40B4-BE49-F238E27FC236}">
                <a16:creationId xmlns:a16="http://schemas.microsoft.com/office/drawing/2014/main" id="{31BB21BF-AA59-4555-BE71-3CF796B9A1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7680" y="316008"/>
            <a:ext cx="2025766" cy="1099531"/>
          </a:xfrm>
          <a:prstGeom prst="rect">
            <a:avLst/>
          </a:prstGeom>
        </p:spPr>
      </p:pic>
      <p:sp>
        <p:nvSpPr>
          <p:cNvPr id="12" name="CasellaDiTesto 11">
            <a:extLst>
              <a:ext uri="{FF2B5EF4-FFF2-40B4-BE49-F238E27FC236}">
                <a16:creationId xmlns:a16="http://schemas.microsoft.com/office/drawing/2014/main" id="{82C66EEA-ACD8-4410-B623-A25FCFA7B3F4}"/>
              </a:ext>
            </a:extLst>
          </p:cNvPr>
          <p:cNvSpPr txBox="1"/>
          <p:nvPr/>
        </p:nvSpPr>
        <p:spPr>
          <a:xfrm>
            <a:off x="251670" y="251670"/>
            <a:ext cx="4595149" cy="769441"/>
          </a:xfrm>
          <a:prstGeom prst="rect">
            <a:avLst/>
          </a:prstGeom>
          <a:noFill/>
        </p:spPr>
        <p:txBody>
          <a:bodyPr wrap="square" rtlCol="0">
            <a:spAutoFit/>
            <a:scene3d>
              <a:camera prst="orthographicFront"/>
              <a:lightRig rig="threePt" dir="t"/>
            </a:scene3d>
            <a:sp3d extrusionH="57150">
              <a:bevelT w="82550" h="38100" prst="coolSlant"/>
            </a:sp3d>
          </a:bodyPr>
          <a:lstStyle/>
          <a:p>
            <a:r>
              <a:rPr lang="en-US" sz="4400" b="1" dirty="0">
                <a:solidFill>
                  <a:srgbClr val="7030A0"/>
                </a:solidFill>
                <a:latin typeface="Aharoni" panose="02010803020104030203" pitchFamily="2" charset="-79"/>
                <a:cs typeface="Aharoni" panose="02010803020104030203" pitchFamily="2" charset="-79"/>
              </a:rPr>
              <a:t>Our main topics</a:t>
            </a:r>
            <a:endParaRPr lang="it-IT" sz="4400" b="1" dirty="0">
              <a:solidFill>
                <a:srgbClr val="7030A0"/>
              </a:solidFill>
              <a:latin typeface="Aharoni" panose="02010803020104030203" pitchFamily="2" charset="-79"/>
              <a:cs typeface="Aharoni" panose="02010803020104030203" pitchFamily="2" charset="-79"/>
            </a:endParaRPr>
          </a:p>
        </p:txBody>
      </p:sp>
      <p:sp>
        <p:nvSpPr>
          <p:cNvPr id="15" name="CasellaDiTesto 14">
            <a:extLst>
              <a:ext uri="{FF2B5EF4-FFF2-40B4-BE49-F238E27FC236}">
                <a16:creationId xmlns:a16="http://schemas.microsoft.com/office/drawing/2014/main" id="{3CAD804D-7211-42DF-ACB8-DDECED65E794}"/>
              </a:ext>
            </a:extLst>
          </p:cNvPr>
          <p:cNvSpPr txBox="1"/>
          <p:nvPr/>
        </p:nvSpPr>
        <p:spPr>
          <a:xfrm>
            <a:off x="331824" y="2052559"/>
            <a:ext cx="5532081" cy="3170099"/>
          </a:xfrm>
          <a:prstGeom prst="rect">
            <a:avLst/>
          </a:prstGeom>
          <a:noFill/>
          <a:ln>
            <a:noFill/>
          </a:ln>
        </p:spPr>
        <p:txBody>
          <a:bodyPr wrap="square">
            <a:spAutoFit/>
          </a:bodyPr>
          <a:lstStyle/>
          <a:p>
            <a:pPr marL="457200" indent="-457200" algn="just">
              <a:buFont typeface="Wingdings" panose="05000000000000000000" pitchFamily="2" charset="2"/>
              <a:buChar char="q"/>
            </a:pPr>
            <a:r>
              <a:rPr lang="en-US" sz="2500" b="1" dirty="0">
                <a:solidFill>
                  <a:schemeClr val="accent6">
                    <a:lumMod val="50000"/>
                  </a:schemeClr>
                </a:solidFill>
              </a:rPr>
              <a:t>Social inclusion, </a:t>
            </a:r>
          </a:p>
          <a:p>
            <a:pPr marL="457200" indent="-457200" algn="just">
              <a:buFont typeface="Wingdings" panose="05000000000000000000" pitchFamily="2" charset="2"/>
              <a:buChar char="q"/>
            </a:pPr>
            <a:r>
              <a:rPr lang="en-US" sz="2500" b="1" dirty="0">
                <a:solidFill>
                  <a:schemeClr val="accent6">
                    <a:lumMod val="50000"/>
                  </a:schemeClr>
                </a:solidFill>
              </a:rPr>
              <a:t>Employment, </a:t>
            </a:r>
          </a:p>
          <a:p>
            <a:pPr marL="457200" indent="-457200" algn="just">
              <a:buFont typeface="Wingdings" panose="05000000000000000000" pitchFamily="2" charset="2"/>
              <a:buChar char="q"/>
            </a:pPr>
            <a:r>
              <a:rPr lang="en-US" sz="2500" b="1" dirty="0">
                <a:solidFill>
                  <a:schemeClr val="accent6">
                    <a:lumMod val="50000"/>
                  </a:schemeClr>
                </a:solidFill>
              </a:rPr>
              <a:t>Equal opportunities,</a:t>
            </a:r>
          </a:p>
          <a:p>
            <a:pPr marL="457200" indent="-457200" algn="just">
              <a:buFont typeface="Wingdings" panose="05000000000000000000" pitchFamily="2" charset="2"/>
              <a:buChar char="q"/>
            </a:pPr>
            <a:r>
              <a:rPr lang="en-US" sz="2500" b="1" dirty="0">
                <a:solidFill>
                  <a:schemeClr val="accent6">
                    <a:lumMod val="50000"/>
                  </a:schemeClr>
                </a:solidFill>
              </a:rPr>
              <a:t>Inclusive and intercultural education,</a:t>
            </a:r>
          </a:p>
          <a:p>
            <a:pPr marL="457200" indent="-457200" algn="just">
              <a:buFont typeface="Wingdings" panose="05000000000000000000" pitchFamily="2" charset="2"/>
              <a:buChar char="q"/>
            </a:pPr>
            <a:r>
              <a:rPr lang="en-US" sz="2500" b="1" dirty="0">
                <a:solidFill>
                  <a:schemeClr val="accent6">
                    <a:lumMod val="50000"/>
                  </a:schemeClr>
                </a:solidFill>
              </a:rPr>
              <a:t>Improvement of ECEC quality</a:t>
            </a:r>
          </a:p>
          <a:p>
            <a:pPr marL="457200" indent="-457200" algn="just">
              <a:buFont typeface="Wingdings" panose="05000000000000000000" pitchFamily="2" charset="2"/>
              <a:buChar char="q"/>
            </a:pPr>
            <a:r>
              <a:rPr lang="en-US" sz="2500" b="1" dirty="0">
                <a:solidFill>
                  <a:schemeClr val="accent6">
                    <a:lumMod val="50000"/>
                  </a:schemeClr>
                </a:solidFill>
              </a:rPr>
              <a:t>Fighting poverty, exclusion and discrimination, </a:t>
            </a:r>
          </a:p>
          <a:p>
            <a:pPr marL="457200" indent="-457200" algn="just">
              <a:buFont typeface="Wingdings" panose="05000000000000000000" pitchFamily="2" charset="2"/>
              <a:buChar char="q"/>
            </a:pPr>
            <a:r>
              <a:rPr lang="en-US" sz="2500" b="1" dirty="0">
                <a:solidFill>
                  <a:schemeClr val="accent6">
                    <a:lumMod val="50000"/>
                  </a:schemeClr>
                </a:solidFill>
              </a:rPr>
              <a:t>Full citizenship.</a:t>
            </a:r>
          </a:p>
        </p:txBody>
      </p:sp>
      <p:pic>
        <p:nvPicPr>
          <p:cNvPr id="3074" name="Picture 2" descr="Potrebbe essere un'immagine raffigurante 1 persona e in piedi">
            <a:extLst>
              <a:ext uri="{FF2B5EF4-FFF2-40B4-BE49-F238E27FC236}">
                <a16:creationId xmlns:a16="http://schemas.microsoft.com/office/drawing/2014/main" id="{FCC9FAE2-F5CF-4A5C-ADC4-74B5BE4158B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865" t="30911" r="13692" b="20780"/>
          <a:stretch/>
        </p:blipFill>
        <p:spPr bwMode="auto">
          <a:xfrm>
            <a:off x="6979533" y="-40640"/>
            <a:ext cx="5195867" cy="2510179"/>
          </a:xfrm>
          <a:custGeom>
            <a:avLst/>
            <a:gdLst>
              <a:gd name="connsiteX0" fmla="*/ 0 w 5195867"/>
              <a:gd name="connsiteY0" fmla="*/ 0 h 2510179"/>
              <a:gd name="connsiteX1" fmla="*/ 649483 w 5195867"/>
              <a:gd name="connsiteY1" fmla="*/ 0 h 2510179"/>
              <a:gd name="connsiteX2" fmla="*/ 1247008 w 5195867"/>
              <a:gd name="connsiteY2" fmla="*/ 0 h 2510179"/>
              <a:gd name="connsiteX3" fmla="*/ 1896491 w 5195867"/>
              <a:gd name="connsiteY3" fmla="*/ 0 h 2510179"/>
              <a:gd name="connsiteX4" fmla="*/ 2649892 w 5195867"/>
              <a:gd name="connsiteY4" fmla="*/ 0 h 2510179"/>
              <a:gd name="connsiteX5" fmla="*/ 3195458 w 5195867"/>
              <a:gd name="connsiteY5" fmla="*/ 0 h 2510179"/>
              <a:gd name="connsiteX6" fmla="*/ 3741024 w 5195867"/>
              <a:gd name="connsiteY6" fmla="*/ 0 h 2510179"/>
              <a:gd name="connsiteX7" fmla="*/ 4390508 w 5195867"/>
              <a:gd name="connsiteY7" fmla="*/ 0 h 2510179"/>
              <a:gd name="connsiteX8" fmla="*/ 5195867 w 5195867"/>
              <a:gd name="connsiteY8" fmla="*/ 0 h 2510179"/>
              <a:gd name="connsiteX9" fmla="*/ 5195867 w 5195867"/>
              <a:gd name="connsiteY9" fmla="*/ 677748 h 2510179"/>
              <a:gd name="connsiteX10" fmla="*/ 5195867 w 5195867"/>
              <a:gd name="connsiteY10" fmla="*/ 1305293 h 2510179"/>
              <a:gd name="connsiteX11" fmla="*/ 5195867 w 5195867"/>
              <a:gd name="connsiteY11" fmla="*/ 2510179 h 2510179"/>
              <a:gd name="connsiteX12" fmla="*/ 4598342 w 5195867"/>
              <a:gd name="connsiteY12" fmla="*/ 2510179 h 2510179"/>
              <a:gd name="connsiteX13" fmla="*/ 4052776 w 5195867"/>
              <a:gd name="connsiteY13" fmla="*/ 2510179 h 2510179"/>
              <a:gd name="connsiteX14" fmla="*/ 3455252 w 5195867"/>
              <a:gd name="connsiteY14" fmla="*/ 2510179 h 2510179"/>
              <a:gd name="connsiteX15" fmla="*/ 2805768 w 5195867"/>
              <a:gd name="connsiteY15" fmla="*/ 2510179 h 2510179"/>
              <a:gd name="connsiteX16" fmla="*/ 2312161 w 5195867"/>
              <a:gd name="connsiteY16" fmla="*/ 2510179 h 2510179"/>
              <a:gd name="connsiteX17" fmla="*/ 1662677 w 5195867"/>
              <a:gd name="connsiteY17" fmla="*/ 2510179 h 2510179"/>
              <a:gd name="connsiteX18" fmla="*/ 1013194 w 5195867"/>
              <a:gd name="connsiteY18" fmla="*/ 2510179 h 2510179"/>
              <a:gd name="connsiteX19" fmla="*/ 0 w 5195867"/>
              <a:gd name="connsiteY19" fmla="*/ 2510179 h 2510179"/>
              <a:gd name="connsiteX20" fmla="*/ 0 w 5195867"/>
              <a:gd name="connsiteY20" fmla="*/ 1832431 h 2510179"/>
              <a:gd name="connsiteX21" fmla="*/ 0 w 5195867"/>
              <a:gd name="connsiteY21" fmla="*/ 1154682 h 2510179"/>
              <a:gd name="connsiteX22" fmla="*/ 0 w 5195867"/>
              <a:gd name="connsiteY22" fmla="*/ 0 h 2510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95867" h="2510179" extrusionOk="0">
                <a:moveTo>
                  <a:pt x="0" y="0"/>
                </a:moveTo>
                <a:cubicBezTo>
                  <a:pt x="200808" y="20211"/>
                  <a:pt x="510680" y="20775"/>
                  <a:pt x="649483" y="0"/>
                </a:cubicBezTo>
                <a:cubicBezTo>
                  <a:pt x="788286" y="-20775"/>
                  <a:pt x="1013769" y="27934"/>
                  <a:pt x="1247008" y="0"/>
                </a:cubicBezTo>
                <a:cubicBezTo>
                  <a:pt x="1480247" y="-27934"/>
                  <a:pt x="1683381" y="-25622"/>
                  <a:pt x="1896491" y="0"/>
                </a:cubicBezTo>
                <a:cubicBezTo>
                  <a:pt x="2109601" y="25622"/>
                  <a:pt x="2386913" y="7332"/>
                  <a:pt x="2649892" y="0"/>
                </a:cubicBezTo>
                <a:cubicBezTo>
                  <a:pt x="2912871" y="-7332"/>
                  <a:pt x="2978284" y="787"/>
                  <a:pt x="3195458" y="0"/>
                </a:cubicBezTo>
                <a:cubicBezTo>
                  <a:pt x="3412632" y="-787"/>
                  <a:pt x="3479655" y="8140"/>
                  <a:pt x="3741024" y="0"/>
                </a:cubicBezTo>
                <a:cubicBezTo>
                  <a:pt x="4002393" y="-8140"/>
                  <a:pt x="4154557" y="22420"/>
                  <a:pt x="4390508" y="0"/>
                </a:cubicBezTo>
                <a:cubicBezTo>
                  <a:pt x="4626459" y="-22420"/>
                  <a:pt x="4966347" y="-35973"/>
                  <a:pt x="5195867" y="0"/>
                </a:cubicBezTo>
                <a:cubicBezTo>
                  <a:pt x="5194869" y="154675"/>
                  <a:pt x="5163648" y="373527"/>
                  <a:pt x="5195867" y="677748"/>
                </a:cubicBezTo>
                <a:cubicBezTo>
                  <a:pt x="5228086" y="981969"/>
                  <a:pt x="5208736" y="1124671"/>
                  <a:pt x="5195867" y="1305293"/>
                </a:cubicBezTo>
                <a:cubicBezTo>
                  <a:pt x="5182998" y="1485916"/>
                  <a:pt x="5208864" y="2177533"/>
                  <a:pt x="5195867" y="2510179"/>
                </a:cubicBezTo>
                <a:cubicBezTo>
                  <a:pt x="5066182" y="2499575"/>
                  <a:pt x="4813158" y="2485351"/>
                  <a:pt x="4598342" y="2510179"/>
                </a:cubicBezTo>
                <a:cubicBezTo>
                  <a:pt x="4383527" y="2535007"/>
                  <a:pt x="4180288" y="2490468"/>
                  <a:pt x="4052776" y="2510179"/>
                </a:cubicBezTo>
                <a:cubicBezTo>
                  <a:pt x="3925264" y="2529890"/>
                  <a:pt x="3665355" y="2520200"/>
                  <a:pt x="3455252" y="2510179"/>
                </a:cubicBezTo>
                <a:cubicBezTo>
                  <a:pt x="3245149" y="2500158"/>
                  <a:pt x="3000881" y="2517348"/>
                  <a:pt x="2805768" y="2510179"/>
                </a:cubicBezTo>
                <a:cubicBezTo>
                  <a:pt x="2610655" y="2503010"/>
                  <a:pt x="2483860" y="2526348"/>
                  <a:pt x="2312161" y="2510179"/>
                </a:cubicBezTo>
                <a:cubicBezTo>
                  <a:pt x="2140462" y="2494010"/>
                  <a:pt x="1910840" y="2505938"/>
                  <a:pt x="1662677" y="2510179"/>
                </a:cubicBezTo>
                <a:cubicBezTo>
                  <a:pt x="1414514" y="2514420"/>
                  <a:pt x="1182846" y="2487884"/>
                  <a:pt x="1013194" y="2510179"/>
                </a:cubicBezTo>
                <a:cubicBezTo>
                  <a:pt x="843542" y="2532474"/>
                  <a:pt x="501161" y="2517076"/>
                  <a:pt x="0" y="2510179"/>
                </a:cubicBezTo>
                <a:cubicBezTo>
                  <a:pt x="-11214" y="2239466"/>
                  <a:pt x="18574" y="2113344"/>
                  <a:pt x="0" y="1832431"/>
                </a:cubicBezTo>
                <a:cubicBezTo>
                  <a:pt x="-18574" y="1551518"/>
                  <a:pt x="17924" y="1305565"/>
                  <a:pt x="0" y="1154682"/>
                </a:cubicBezTo>
                <a:cubicBezTo>
                  <a:pt x="-17924" y="1003799"/>
                  <a:pt x="-31119" y="474312"/>
                  <a:pt x="0" y="0"/>
                </a:cubicBezTo>
                <a:close/>
              </a:path>
            </a:pathLst>
          </a:custGeom>
          <a:noFill/>
          <a:ln w="76200">
            <a:solidFill>
              <a:srgbClr val="C00000"/>
            </a:solidFill>
            <a:extLst>
              <a:ext uri="{C807C97D-BFC1-408E-A445-0C87EB9F89A2}">
                <ask:lineSketchStyleProps xmlns:ask="http://schemas.microsoft.com/office/drawing/2018/sketchyshapes" sd="2360805664">
                  <a:prstGeom prst="rect">
                    <a:avLst/>
                  </a:prstGeom>
                  <ask:type>
                    <ask:lineSketchFreehand/>
                  </ask:type>
                </ask:lineSketchStyleProps>
              </a:ext>
            </a:extLst>
          </a:ln>
          <a:effectLst>
            <a:outerShdw blurRad="50800" dist="38100" dir="2700000" algn="tl" rotWithShape="0">
              <a:prstClr val="black">
                <a:alpha val="40000"/>
              </a:prstClr>
            </a:outerShdw>
            <a:softEdge rad="63500"/>
          </a:effectLst>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E5BA5211-E40A-4D41-9DA1-B61144E383D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65" t="33453" r="1763" b="7743"/>
          <a:stretch/>
        </p:blipFill>
        <p:spPr bwMode="auto">
          <a:xfrm>
            <a:off x="6979531" y="4736839"/>
            <a:ext cx="5195867" cy="2144170"/>
          </a:xfrm>
          <a:custGeom>
            <a:avLst/>
            <a:gdLst>
              <a:gd name="connsiteX0" fmla="*/ 0 w 5195867"/>
              <a:gd name="connsiteY0" fmla="*/ 0 h 2144170"/>
              <a:gd name="connsiteX1" fmla="*/ 649483 w 5195867"/>
              <a:gd name="connsiteY1" fmla="*/ 0 h 2144170"/>
              <a:gd name="connsiteX2" fmla="*/ 1247008 w 5195867"/>
              <a:gd name="connsiteY2" fmla="*/ 0 h 2144170"/>
              <a:gd name="connsiteX3" fmla="*/ 1896491 w 5195867"/>
              <a:gd name="connsiteY3" fmla="*/ 0 h 2144170"/>
              <a:gd name="connsiteX4" fmla="*/ 2649892 w 5195867"/>
              <a:gd name="connsiteY4" fmla="*/ 0 h 2144170"/>
              <a:gd name="connsiteX5" fmla="*/ 3195458 w 5195867"/>
              <a:gd name="connsiteY5" fmla="*/ 0 h 2144170"/>
              <a:gd name="connsiteX6" fmla="*/ 3741024 w 5195867"/>
              <a:gd name="connsiteY6" fmla="*/ 0 h 2144170"/>
              <a:gd name="connsiteX7" fmla="*/ 4390508 w 5195867"/>
              <a:gd name="connsiteY7" fmla="*/ 0 h 2144170"/>
              <a:gd name="connsiteX8" fmla="*/ 5195867 w 5195867"/>
              <a:gd name="connsiteY8" fmla="*/ 0 h 2144170"/>
              <a:gd name="connsiteX9" fmla="*/ 5195867 w 5195867"/>
              <a:gd name="connsiteY9" fmla="*/ 578926 h 2144170"/>
              <a:gd name="connsiteX10" fmla="*/ 5195867 w 5195867"/>
              <a:gd name="connsiteY10" fmla="*/ 1114968 h 2144170"/>
              <a:gd name="connsiteX11" fmla="*/ 5195867 w 5195867"/>
              <a:gd name="connsiteY11" fmla="*/ 2144170 h 2144170"/>
              <a:gd name="connsiteX12" fmla="*/ 4598342 w 5195867"/>
              <a:gd name="connsiteY12" fmla="*/ 2144170 h 2144170"/>
              <a:gd name="connsiteX13" fmla="*/ 4052776 w 5195867"/>
              <a:gd name="connsiteY13" fmla="*/ 2144170 h 2144170"/>
              <a:gd name="connsiteX14" fmla="*/ 3455252 w 5195867"/>
              <a:gd name="connsiteY14" fmla="*/ 2144170 h 2144170"/>
              <a:gd name="connsiteX15" fmla="*/ 2805768 w 5195867"/>
              <a:gd name="connsiteY15" fmla="*/ 2144170 h 2144170"/>
              <a:gd name="connsiteX16" fmla="*/ 2312161 w 5195867"/>
              <a:gd name="connsiteY16" fmla="*/ 2144170 h 2144170"/>
              <a:gd name="connsiteX17" fmla="*/ 1662677 w 5195867"/>
              <a:gd name="connsiteY17" fmla="*/ 2144170 h 2144170"/>
              <a:gd name="connsiteX18" fmla="*/ 1013194 w 5195867"/>
              <a:gd name="connsiteY18" fmla="*/ 2144170 h 2144170"/>
              <a:gd name="connsiteX19" fmla="*/ 0 w 5195867"/>
              <a:gd name="connsiteY19" fmla="*/ 2144170 h 2144170"/>
              <a:gd name="connsiteX20" fmla="*/ 0 w 5195867"/>
              <a:gd name="connsiteY20" fmla="*/ 1565244 h 2144170"/>
              <a:gd name="connsiteX21" fmla="*/ 0 w 5195867"/>
              <a:gd name="connsiteY21" fmla="*/ 986318 h 2144170"/>
              <a:gd name="connsiteX22" fmla="*/ 0 w 5195867"/>
              <a:gd name="connsiteY22" fmla="*/ 0 h 214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95867" h="2144170" extrusionOk="0">
                <a:moveTo>
                  <a:pt x="0" y="0"/>
                </a:moveTo>
                <a:cubicBezTo>
                  <a:pt x="200808" y="20211"/>
                  <a:pt x="510680" y="20775"/>
                  <a:pt x="649483" y="0"/>
                </a:cubicBezTo>
                <a:cubicBezTo>
                  <a:pt x="788286" y="-20775"/>
                  <a:pt x="1013769" y="27934"/>
                  <a:pt x="1247008" y="0"/>
                </a:cubicBezTo>
                <a:cubicBezTo>
                  <a:pt x="1480247" y="-27934"/>
                  <a:pt x="1683381" y="-25622"/>
                  <a:pt x="1896491" y="0"/>
                </a:cubicBezTo>
                <a:cubicBezTo>
                  <a:pt x="2109601" y="25622"/>
                  <a:pt x="2386913" y="7332"/>
                  <a:pt x="2649892" y="0"/>
                </a:cubicBezTo>
                <a:cubicBezTo>
                  <a:pt x="2912871" y="-7332"/>
                  <a:pt x="2978284" y="787"/>
                  <a:pt x="3195458" y="0"/>
                </a:cubicBezTo>
                <a:cubicBezTo>
                  <a:pt x="3412632" y="-787"/>
                  <a:pt x="3479655" y="8140"/>
                  <a:pt x="3741024" y="0"/>
                </a:cubicBezTo>
                <a:cubicBezTo>
                  <a:pt x="4002393" y="-8140"/>
                  <a:pt x="4154557" y="22420"/>
                  <a:pt x="4390508" y="0"/>
                </a:cubicBezTo>
                <a:cubicBezTo>
                  <a:pt x="4626459" y="-22420"/>
                  <a:pt x="4966347" y="-35973"/>
                  <a:pt x="5195867" y="0"/>
                </a:cubicBezTo>
                <a:cubicBezTo>
                  <a:pt x="5201350" y="125419"/>
                  <a:pt x="5169777" y="359246"/>
                  <a:pt x="5195867" y="578926"/>
                </a:cubicBezTo>
                <a:cubicBezTo>
                  <a:pt x="5221957" y="798606"/>
                  <a:pt x="5209592" y="871586"/>
                  <a:pt x="5195867" y="1114968"/>
                </a:cubicBezTo>
                <a:cubicBezTo>
                  <a:pt x="5182142" y="1358350"/>
                  <a:pt x="5215512" y="1838701"/>
                  <a:pt x="5195867" y="2144170"/>
                </a:cubicBezTo>
                <a:cubicBezTo>
                  <a:pt x="5066182" y="2133566"/>
                  <a:pt x="4813158" y="2119342"/>
                  <a:pt x="4598342" y="2144170"/>
                </a:cubicBezTo>
                <a:cubicBezTo>
                  <a:pt x="4383527" y="2168998"/>
                  <a:pt x="4180288" y="2124459"/>
                  <a:pt x="4052776" y="2144170"/>
                </a:cubicBezTo>
                <a:cubicBezTo>
                  <a:pt x="3925264" y="2163881"/>
                  <a:pt x="3665355" y="2154191"/>
                  <a:pt x="3455252" y="2144170"/>
                </a:cubicBezTo>
                <a:cubicBezTo>
                  <a:pt x="3245149" y="2134149"/>
                  <a:pt x="3000881" y="2151339"/>
                  <a:pt x="2805768" y="2144170"/>
                </a:cubicBezTo>
                <a:cubicBezTo>
                  <a:pt x="2610655" y="2137001"/>
                  <a:pt x="2483860" y="2160339"/>
                  <a:pt x="2312161" y="2144170"/>
                </a:cubicBezTo>
                <a:cubicBezTo>
                  <a:pt x="2140462" y="2128001"/>
                  <a:pt x="1910840" y="2139929"/>
                  <a:pt x="1662677" y="2144170"/>
                </a:cubicBezTo>
                <a:cubicBezTo>
                  <a:pt x="1414514" y="2148411"/>
                  <a:pt x="1182846" y="2121875"/>
                  <a:pt x="1013194" y="2144170"/>
                </a:cubicBezTo>
                <a:cubicBezTo>
                  <a:pt x="843542" y="2166465"/>
                  <a:pt x="501161" y="2151067"/>
                  <a:pt x="0" y="2144170"/>
                </a:cubicBezTo>
                <a:cubicBezTo>
                  <a:pt x="7386" y="1858162"/>
                  <a:pt x="4109" y="1786446"/>
                  <a:pt x="0" y="1565244"/>
                </a:cubicBezTo>
                <a:cubicBezTo>
                  <a:pt x="-4109" y="1344042"/>
                  <a:pt x="-23857" y="1213092"/>
                  <a:pt x="0" y="986318"/>
                </a:cubicBezTo>
                <a:cubicBezTo>
                  <a:pt x="23857" y="759544"/>
                  <a:pt x="-48655" y="373810"/>
                  <a:pt x="0" y="0"/>
                </a:cubicBezTo>
                <a:close/>
              </a:path>
            </a:pathLst>
          </a:custGeom>
          <a:noFill/>
          <a:ln w="76200">
            <a:solidFill>
              <a:srgbClr val="00B050"/>
            </a:solidFill>
            <a:extLst>
              <a:ext uri="{C807C97D-BFC1-408E-A445-0C87EB9F89A2}">
                <ask:lineSketchStyleProps xmlns:ask="http://schemas.microsoft.com/office/drawing/2018/sketchyshapes" sd="2360805664">
                  <a:prstGeom prst="rect">
                    <a:avLst/>
                  </a:prstGeom>
                  <ask:type>
                    <ask:lineSketchFreehand/>
                  </ask:type>
                </ask:lineSketchStyleProps>
              </a:ext>
            </a:extLst>
          </a:ln>
          <a:effectLst>
            <a:outerShdw blurRad="50800" dist="38100" dir="2700000" algn="tl" rotWithShape="0">
              <a:prstClr val="black">
                <a:alpha val="40000"/>
              </a:prstClr>
            </a:outerShdw>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287485"/>
      </p:ext>
    </p:extLst>
  </p:cSld>
  <p:clrMapOvr>
    <a:masterClrMapping/>
  </p:clrMapOvr>
  <p:transition spd="slow" advTm="16757">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49A92959-2607-41AC-97CD-4018FE59856D}"/>
              </a:ext>
            </a:extLst>
          </p:cNvPr>
          <p:cNvPicPr>
            <a:picLocks noChangeAspect="1"/>
          </p:cNvPicPr>
          <p:nvPr/>
        </p:nvPicPr>
        <p:blipFill rotWithShape="1">
          <a:blip r:embed="rId2"/>
          <a:srcRect b="1300"/>
          <a:stretch/>
        </p:blipFill>
        <p:spPr>
          <a:xfrm>
            <a:off x="0" y="-14866"/>
            <a:ext cx="12192000" cy="6872866"/>
          </a:xfrm>
          <a:prstGeom prst="rect">
            <a:avLst/>
          </a:prstGeom>
        </p:spPr>
      </p:pic>
      <p:sp>
        <p:nvSpPr>
          <p:cNvPr id="4" name="Rettangolo 3">
            <a:extLst>
              <a:ext uri="{FF2B5EF4-FFF2-40B4-BE49-F238E27FC236}">
                <a16:creationId xmlns:a16="http://schemas.microsoft.com/office/drawing/2014/main" id="{55DC3F94-C2A9-46DC-8878-90CBB50A964D}"/>
              </a:ext>
            </a:extLst>
          </p:cNvPr>
          <p:cNvSpPr/>
          <p:nvPr/>
        </p:nvSpPr>
        <p:spPr>
          <a:xfrm>
            <a:off x="0" y="-30958"/>
            <a:ext cx="12801600" cy="7263527"/>
          </a:xfrm>
          <a:prstGeom prst="rect">
            <a:avLst/>
          </a:prstGeom>
          <a:gradFill flip="none" rotWithShape="1">
            <a:gsLst>
              <a:gs pos="0">
                <a:srgbClr val="263AF6">
                  <a:alpha val="50000"/>
                </a:srgbClr>
              </a:gs>
              <a:gs pos="32000">
                <a:srgbClr val="DA0000">
                  <a:alpha val="25000"/>
                </a:srgbClr>
              </a:gs>
              <a:gs pos="100000">
                <a:srgbClr val="FFC409">
                  <a:alpha val="5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9" name="CasellaDiTesto 8">
            <a:extLst>
              <a:ext uri="{FF2B5EF4-FFF2-40B4-BE49-F238E27FC236}">
                <a16:creationId xmlns:a16="http://schemas.microsoft.com/office/drawing/2014/main" id="{497BB450-B1F1-46EE-B156-5DDFD84834C5}"/>
              </a:ext>
            </a:extLst>
          </p:cNvPr>
          <p:cNvSpPr txBox="1"/>
          <p:nvPr/>
        </p:nvSpPr>
        <p:spPr>
          <a:xfrm>
            <a:off x="8153400" y="-69058"/>
            <a:ext cx="4038600" cy="7571303"/>
          </a:xfrm>
          <a:prstGeom prst="rect">
            <a:avLst/>
          </a:prstGeom>
          <a:solidFill>
            <a:schemeClr val="tx1">
              <a:lumMod val="65000"/>
              <a:lumOff val="35000"/>
              <a:alpha val="78000"/>
            </a:schemeClr>
          </a:solidFill>
          <a:ln>
            <a:noFill/>
          </a:ln>
        </p:spPr>
        <p:txBody>
          <a:bodyPr wrap="square">
            <a:spAutoFit/>
          </a:bodyPr>
          <a:lstStyle/>
          <a:p>
            <a:pPr lvl="1" algn="just"/>
            <a:endParaRPr lang="en-US" sz="2000" b="1" dirty="0"/>
          </a:p>
          <a:p>
            <a:pPr lvl="1"/>
            <a:endParaRPr lang="en-US" sz="2000" b="1" dirty="0">
              <a:solidFill>
                <a:schemeClr val="bg1"/>
              </a:solidFill>
            </a:endParaRPr>
          </a:p>
          <a:p>
            <a:pPr lvl="1"/>
            <a:endParaRPr lang="en-US" sz="2000" b="1" dirty="0">
              <a:solidFill>
                <a:schemeClr val="bg1"/>
              </a:solidFill>
            </a:endParaRPr>
          </a:p>
          <a:p>
            <a:pPr lvl="1"/>
            <a:r>
              <a:rPr lang="en-US" sz="2000" b="1" dirty="0">
                <a:solidFill>
                  <a:schemeClr val="bg1"/>
                </a:solidFill>
              </a:rPr>
              <a:t>GALILEO is a big, big fan of networking. We work with several organizations, as:</a:t>
            </a:r>
            <a:br>
              <a:rPr lang="en-US" sz="2000" b="1" dirty="0">
                <a:solidFill>
                  <a:schemeClr val="bg1"/>
                </a:solidFill>
              </a:rPr>
            </a:br>
            <a:endParaRPr lang="en-US" sz="2000" b="1" dirty="0">
              <a:solidFill>
                <a:schemeClr val="bg1"/>
              </a:solidFill>
            </a:endParaRPr>
          </a:p>
          <a:p>
            <a:pPr marL="800100" lvl="1" indent="-342900">
              <a:buFont typeface="Arial" panose="020B0604020202020204" pitchFamily="34" charset="0"/>
              <a:buChar char="•"/>
            </a:pPr>
            <a:r>
              <a:rPr lang="en-US" sz="2000" b="1" dirty="0">
                <a:solidFill>
                  <a:schemeClr val="bg1"/>
                </a:solidFill>
              </a:rPr>
              <a:t>Social economy organizations</a:t>
            </a:r>
          </a:p>
          <a:p>
            <a:pPr marL="800100" lvl="1" indent="-342900">
              <a:buFont typeface="Arial" panose="020B0604020202020204" pitchFamily="34" charset="0"/>
              <a:buChar char="•"/>
            </a:pPr>
            <a:r>
              <a:rPr lang="en-US" sz="2000" b="1" dirty="0">
                <a:solidFill>
                  <a:schemeClr val="bg1"/>
                </a:solidFill>
              </a:rPr>
              <a:t>Pre-school providers</a:t>
            </a:r>
          </a:p>
          <a:p>
            <a:pPr marL="800100" lvl="1" indent="-342900">
              <a:buFont typeface="Arial" panose="020B0604020202020204" pitchFamily="34" charset="0"/>
              <a:buChar char="•"/>
            </a:pPr>
            <a:r>
              <a:rPr lang="en-US" sz="2000" b="1" dirty="0">
                <a:solidFill>
                  <a:schemeClr val="bg1"/>
                </a:solidFill>
              </a:rPr>
              <a:t>Schools</a:t>
            </a:r>
          </a:p>
          <a:p>
            <a:pPr marL="800100" lvl="1" indent="-342900">
              <a:buFont typeface="Arial" panose="020B0604020202020204" pitchFamily="34" charset="0"/>
              <a:buChar char="•"/>
            </a:pPr>
            <a:r>
              <a:rPr lang="en-US" sz="2000" b="1" dirty="0">
                <a:solidFill>
                  <a:schemeClr val="bg1"/>
                </a:solidFill>
              </a:rPr>
              <a:t>VET provider</a:t>
            </a:r>
          </a:p>
          <a:p>
            <a:pPr marL="800100" lvl="1" indent="-342900">
              <a:buFont typeface="Arial" panose="020B0604020202020204" pitchFamily="34" charset="0"/>
              <a:buChar char="•"/>
            </a:pPr>
            <a:r>
              <a:rPr lang="en-US" sz="2000" b="1" dirty="0">
                <a:solidFill>
                  <a:schemeClr val="bg1"/>
                </a:solidFill>
              </a:rPr>
              <a:t>High level education institutions-Universities</a:t>
            </a:r>
          </a:p>
          <a:p>
            <a:pPr marL="800100" lvl="1" indent="-342900">
              <a:buFont typeface="Arial" panose="020B0604020202020204" pitchFamily="34" charset="0"/>
              <a:buChar char="•"/>
            </a:pPr>
            <a:r>
              <a:rPr lang="en-US" sz="2000" b="1" dirty="0">
                <a:solidFill>
                  <a:schemeClr val="bg1"/>
                </a:solidFill>
              </a:rPr>
              <a:t>Public institutions, decision makers as municipality, ministry etc.</a:t>
            </a:r>
          </a:p>
          <a:p>
            <a:pPr marL="800100" lvl="1" indent="-342900">
              <a:buFont typeface="Arial" panose="020B0604020202020204" pitchFamily="34" charset="0"/>
              <a:buChar char="•"/>
            </a:pPr>
            <a:r>
              <a:rPr lang="en-US" sz="2000" b="1" dirty="0">
                <a:solidFill>
                  <a:schemeClr val="bg1"/>
                </a:solidFill>
              </a:rPr>
              <a:t>Civil associations, non-profit organizations and foundations</a:t>
            </a:r>
          </a:p>
          <a:p>
            <a:pPr marL="800100" lvl="1" indent="-342900">
              <a:buFont typeface="Arial" panose="020B0604020202020204" pitchFamily="34" charset="0"/>
              <a:buChar char="•"/>
            </a:pPr>
            <a:r>
              <a:rPr lang="en-US" sz="2000" b="1" dirty="0">
                <a:solidFill>
                  <a:schemeClr val="bg1"/>
                </a:solidFill>
              </a:rPr>
              <a:t>Research institutions</a:t>
            </a:r>
          </a:p>
          <a:p>
            <a:pPr lvl="1"/>
            <a:r>
              <a:rPr lang="en-US" sz="2200" b="1" dirty="0">
                <a:solidFill>
                  <a:schemeClr val="bg1"/>
                </a:solidFill>
              </a:rPr>
              <a:t>                     </a:t>
            </a:r>
          </a:p>
          <a:p>
            <a:pPr lvl="1" algn="just"/>
            <a:endParaRPr lang="en-US" sz="2200" b="1" dirty="0">
              <a:solidFill>
                <a:schemeClr val="bg1"/>
              </a:solidFill>
            </a:endParaRPr>
          </a:p>
          <a:p>
            <a:pPr lvl="1" algn="just"/>
            <a:r>
              <a:rPr lang="en-US" sz="2200" b="1" dirty="0">
                <a:solidFill>
                  <a:schemeClr val="bg1"/>
                </a:solidFill>
              </a:rPr>
              <a:t>                             </a:t>
            </a:r>
            <a:endParaRPr lang="en-GB" sz="2200" b="1" dirty="0">
              <a:solidFill>
                <a:schemeClr val="bg1"/>
              </a:solidFill>
            </a:endParaRPr>
          </a:p>
        </p:txBody>
      </p:sp>
      <p:sp>
        <p:nvSpPr>
          <p:cNvPr id="12" name="CasellaDiTesto 11">
            <a:extLst>
              <a:ext uri="{FF2B5EF4-FFF2-40B4-BE49-F238E27FC236}">
                <a16:creationId xmlns:a16="http://schemas.microsoft.com/office/drawing/2014/main" id="{82C66EEA-ACD8-4410-B623-A25FCFA7B3F4}"/>
              </a:ext>
            </a:extLst>
          </p:cNvPr>
          <p:cNvSpPr txBox="1"/>
          <p:nvPr/>
        </p:nvSpPr>
        <p:spPr>
          <a:xfrm>
            <a:off x="427047" y="-30958"/>
            <a:ext cx="3256193" cy="1477328"/>
          </a:xfrm>
          <a:prstGeom prst="rect">
            <a:avLst/>
          </a:prstGeom>
          <a:noFill/>
        </p:spPr>
        <p:txBody>
          <a:bodyPr wrap="square" rtlCol="0">
            <a:spAutoFit/>
            <a:scene3d>
              <a:camera prst="orthographicFront"/>
              <a:lightRig rig="threePt" dir="t"/>
            </a:scene3d>
            <a:sp3d extrusionH="57150">
              <a:bevelT w="82550" h="38100" prst="coolSlant"/>
            </a:sp3d>
          </a:bodyPr>
          <a:lstStyle/>
          <a:p>
            <a:r>
              <a:rPr lang="en-US" sz="3000" b="1" dirty="0">
                <a:solidFill>
                  <a:schemeClr val="bg1"/>
                </a:solidFill>
                <a:latin typeface="Aharoni" panose="02010803020104030203" pitchFamily="2" charset="-79"/>
                <a:cs typeface="Aharoni" panose="02010803020104030203" pitchFamily="2" charset="-79"/>
              </a:rPr>
              <a:t>Our network includes</a:t>
            </a:r>
          </a:p>
          <a:p>
            <a:endParaRPr lang="it-IT" sz="3000" b="1" dirty="0">
              <a:solidFill>
                <a:srgbClr val="7030A0"/>
              </a:solidFill>
            </a:endParaRPr>
          </a:p>
        </p:txBody>
      </p:sp>
      <p:pic>
        <p:nvPicPr>
          <p:cNvPr id="26" name="Immagine 25" descr="Immagine che contiene testo&#10;&#10;Descrizione generata automaticamente">
            <a:extLst>
              <a:ext uri="{FF2B5EF4-FFF2-40B4-BE49-F238E27FC236}">
                <a16:creationId xmlns:a16="http://schemas.microsoft.com/office/drawing/2014/main" id="{31BB21BF-AA59-4555-BE71-3CF796B9A1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5628" y="99433"/>
            <a:ext cx="1414143" cy="767558"/>
          </a:xfrm>
          <a:prstGeom prst="rect">
            <a:avLst/>
          </a:prstGeom>
        </p:spPr>
      </p:pic>
    </p:spTree>
    <p:extLst>
      <p:ext uri="{BB962C8B-B14F-4D97-AF65-F5344CB8AC3E}">
        <p14:creationId xmlns:p14="http://schemas.microsoft.com/office/powerpoint/2010/main" val="3852270560"/>
      </p:ext>
    </p:extLst>
  </p:cSld>
  <p:clrMapOvr>
    <a:masterClrMapping/>
  </p:clrMapOvr>
  <p:transition spd="slow" advTm="17583">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94F700E-21E4-4270-A8A5-1EC38197B1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5" name="Immagine 4">
            <a:extLst>
              <a:ext uri="{FF2B5EF4-FFF2-40B4-BE49-F238E27FC236}">
                <a16:creationId xmlns:a16="http://schemas.microsoft.com/office/drawing/2014/main" id="{61D20751-B0E5-40B3-8076-F254DF2E4660}"/>
              </a:ext>
            </a:extLst>
          </p:cNvPr>
          <p:cNvPicPr>
            <a:picLocks noChangeAspect="1"/>
          </p:cNvPicPr>
          <p:nvPr/>
        </p:nvPicPr>
        <p:blipFill rotWithShape="1">
          <a:blip r:embed="rId3">
            <a:extLst>
              <a:ext uri="{28A0092B-C50C-407E-A947-70E740481C1C}">
                <a14:useLocalDpi xmlns:a14="http://schemas.microsoft.com/office/drawing/2010/main" val="0"/>
              </a:ext>
            </a:extLst>
          </a:blip>
          <a:srcRect l="-9009" t="-337" r="9009" b="337"/>
          <a:stretch/>
        </p:blipFill>
        <p:spPr>
          <a:xfrm>
            <a:off x="1851257" y="-11542"/>
            <a:ext cx="10355233" cy="6881084"/>
          </a:xfrm>
          <a:prstGeom prst="rect">
            <a:avLst/>
          </a:prstGeom>
        </p:spPr>
      </p:pic>
      <p:pic>
        <p:nvPicPr>
          <p:cNvPr id="8196" name="Picture 4" descr="blue and white flags on pole">
            <a:extLst>
              <a:ext uri="{FF2B5EF4-FFF2-40B4-BE49-F238E27FC236}">
                <a16:creationId xmlns:a16="http://schemas.microsoft.com/office/drawing/2014/main" id="{EC6486CB-0C14-4D05-88C5-A8B2D385C3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92" y="-11543"/>
            <a:ext cx="1224981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ttangolo 1">
            <a:extLst>
              <a:ext uri="{FF2B5EF4-FFF2-40B4-BE49-F238E27FC236}">
                <a16:creationId xmlns:a16="http://schemas.microsoft.com/office/drawing/2014/main" id="{269805D8-4453-41AC-A9BD-6AA33823BE3E}"/>
              </a:ext>
            </a:extLst>
          </p:cNvPr>
          <p:cNvSpPr/>
          <p:nvPr/>
        </p:nvSpPr>
        <p:spPr>
          <a:xfrm>
            <a:off x="6892506" y="1043796"/>
            <a:ext cx="4976508" cy="4666637"/>
          </a:xfrm>
          <a:prstGeom prst="rect">
            <a:avLst/>
          </a:prstGeom>
          <a:gradFill flip="none" rotWithShape="1">
            <a:gsLst>
              <a:gs pos="0">
                <a:schemeClr val="bg2">
                  <a:shade val="30000"/>
                  <a:satMod val="115000"/>
                  <a:alpha val="58000"/>
                </a:schemeClr>
              </a:gs>
              <a:gs pos="5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2" name="CasellaDiTesto 11">
            <a:extLst>
              <a:ext uri="{FF2B5EF4-FFF2-40B4-BE49-F238E27FC236}">
                <a16:creationId xmlns:a16="http://schemas.microsoft.com/office/drawing/2014/main" id="{82C66EEA-ACD8-4410-B623-A25FCFA7B3F4}"/>
              </a:ext>
            </a:extLst>
          </p:cNvPr>
          <p:cNvSpPr txBox="1"/>
          <p:nvPr/>
        </p:nvSpPr>
        <p:spPr>
          <a:xfrm>
            <a:off x="681374" y="464364"/>
            <a:ext cx="6618289" cy="2062103"/>
          </a:xfrm>
          <a:prstGeom prst="rect">
            <a:avLst/>
          </a:prstGeom>
          <a:noFill/>
        </p:spPr>
        <p:txBody>
          <a:bodyPr wrap="square" rtlCol="0">
            <a:spAutoFit/>
            <a:scene3d>
              <a:camera prst="orthographicFront"/>
              <a:lightRig rig="threePt" dir="t"/>
            </a:scene3d>
            <a:sp3d extrusionH="57150">
              <a:bevelT w="82550" h="38100" prst="coolSlant"/>
            </a:sp3d>
          </a:bodyPr>
          <a:lstStyle/>
          <a:p>
            <a:r>
              <a:rPr lang="en-US" sz="4400" b="1" dirty="0">
                <a:solidFill>
                  <a:srgbClr val="0000FF"/>
                </a:solidFill>
                <a:latin typeface="Aharoni" panose="02010803020104030203" pitchFamily="2" charset="-79"/>
                <a:cs typeface="Aharoni" panose="02010803020104030203" pitchFamily="2" charset="-79"/>
              </a:rPr>
              <a:t>Galileo Progetti in European Projects</a:t>
            </a:r>
          </a:p>
          <a:p>
            <a:endParaRPr lang="it-IT" sz="4000" b="1" dirty="0">
              <a:solidFill>
                <a:srgbClr val="7030A0"/>
              </a:solidFill>
            </a:endParaRPr>
          </a:p>
        </p:txBody>
      </p:sp>
      <p:sp>
        <p:nvSpPr>
          <p:cNvPr id="9" name="CasellaDiTesto 8">
            <a:extLst>
              <a:ext uri="{FF2B5EF4-FFF2-40B4-BE49-F238E27FC236}">
                <a16:creationId xmlns:a16="http://schemas.microsoft.com/office/drawing/2014/main" id="{497BB450-B1F1-46EE-B156-5DDFD84834C5}"/>
              </a:ext>
            </a:extLst>
          </p:cNvPr>
          <p:cNvSpPr txBox="1"/>
          <p:nvPr/>
        </p:nvSpPr>
        <p:spPr>
          <a:xfrm>
            <a:off x="6407752" y="1082256"/>
            <a:ext cx="5102874" cy="5170646"/>
          </a:xfrm>
          <a:prstGeom prst="rect">
            <a:avLst/>
          </a:prstGeom>
          <a:noFill/>
          <a:ln>
            <a:noFill/>
          </a:ln>
        </p:spPr>
        <p:txBody>
          <a:bodyPr wrap="square">
            <a:spAutoFit/>
          </a:bodyPr>
          <a:lstStyle/>
          <a:p>
            <a:pPr lvl="1" algn="just"/>
            <a:r>
              <a:rPr lang="en-US" sz="2200" b="1" dirty="0"/>
              <a:t>Galileo Progetti has numerous experiences in European project, as promoter, coordinator and partner, in different lines: </a:t>
            </a:r>
          </a:p>
          <a:p>
            <a:pPr lvl="1"/>
            <a:endParaRPr lang="en-US" sz="2200" b="1" dirty="0">
              <a:solidFill>
                <a:schemeClr val="bg1"/>
              </a:solidFill>
            </a:endParaRPr>
          </a:p>
          <a:p>
            <a:pPr lvl="1"/>
            <a:r>
              <a:rPr lang="en-US" sz="2200" b="1" dirty="0"/>
              <a:t>• Erasmus+ (KA1, KA2 Strategic                              • Partnerships, KA3, Traineeship, EVS, ESC); </a:t>
            </a:r>
          </a:p>
          <a:p>
            <a:pPr lvl="1"/>
            <a:r>
              <a:rPr lang="en-US" sz="2200" b="1" dirty="0"/>
              <a:t>• CEI Central European Initiative;</a:t>
            </a:r>
          </a:p>
          <a:p>
            <a:pPr lvl="1"/>
            <a:r>
              <a:rPr lang="en-US" sz="2200" b="1" dirty="0"/>
              <a:t>• Progress; </a:t>
            </a:r>
          </a:p>
          <a:p>
            <a:pPr lvl="1"/>
            <a:r>
              <a:rPr lang="en-US" sz="2200" b="1" dirty="0"/>
              <a:t>• Europe for Citizens.</a:t>
            </a:r>
          </a:p>
          <a:p>
            <a:pPr lvl="1"/>
            <a:r>
              <a:rPr lang="en-US" sz="2200" b="1" dirty="0"/>
              <a:t>• Leonardo da Vinci (Mobility,                             • Partnership, Transfer of Innovation); </a:t>
            </a:r>
          </a:p>
          <a:p>
            <a:pPr lvl="1"/>
            <a:r>
              <a:rPr lang="en-US" sz="2200" b="1" dirty="0"/>
              <a:t>• Horizon 2020 (we are beginner!)</a:t>
            </a:r>
          </a:p>
          <a:p>
            <a:pPr lvl="1"/>
            <a:r>
              <a:rPr lang="en-US" sz="2200" b="1" dirty="0"/>
              <a:t> </a:t>
            </a:r>
            <a:endParaRPr lang="en-GB" sz="2200" b="1" dirty="0"/>
          </a:p>
        </p:txBody>
      </p:sp>
      <p:sp>
        <p:nvSpPr>
          <p:cNvPr id="11" name="Rettangolo 10">
            <a:extLst>
              <a:ext uri="{FF2B5EF4-FFF2-40B4-BE49-F238E27FC236}">
                <a16:creationId xmlns:a16="http://schemas.microsoft.com/office/drawing/2014/main" id="{8A12D30A-B6CB-4C33-A8E6-54D37071B292}"/>
              </a:ext>
            </a:extLst>
          </p:cNvPr>
          <p:cNvSpPr/>
          <p:nvPr/>
        </p:nvSpPr>
        <p:spPr>
          <a:xfrm>
            <a:off x="575586" y="5114880"/>
            <a:ext cx="6211132" cy="1417360"/>
          </a:xfrm>
          <a:prstGeom prst="rect">
            <a:avLst/>
          </a:prstGeom>
          <a:gradFill flip="none" rotWithShape="1">
            <a:gsLst>
              <a:gs pos="0">
                <a:schemeClr val="bg2">
                  <a:shade val="30000"/>
                  <a:satMod val="115000"/>
                  <a:alpha val="58000"/>
                </a:schemeClr>
              </a:gs>
              <a:gs pos="5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0" name="CasellaDiTesto 9">
            <a:extLst>
              <a:ext uri="{FF2B5EF4-FFF2-40B4-BE49-F238E27FC236}">
                <a16:creationId xmlns:a16="http://schemas.microsoft.com/office/drawing/2014/main" id="{B767143F-A41A-4D3E-A206-D61F6EBC8D03}"/>
              </a:ext>
            </a:extLst>
          </p:cNvPr>
          <p:cNvSpPr txBox="1"/>
          <p:nvPr/>
        </p:nvSpPr>
        <p:spPr>
          <a:xfrm>
            <a:off x="91277" y="5165772"/>
            <a:ext cx="6695441" cy="1446550"/>
          </a:xfrm>
          <a:prstGeom prst="rect">
            <a:avLst/>
          </a:prstGeom>
          <a:noFill/>
          <a:ln>
            <a:noFill/>
          </a:ln>
        </p:spPr>
        <p:txBody>
          <a:bodyPr wrap="square">
            <a:spAutoFit/>
          </a:bodyPr>
          <a:lstStyle/>
          <a:p>
            <a:pPr lvl="1" algn="ctr"/>
            <a:r>
              <a:rPr lang="en-US" sz="2200" b="1" dirty="0"/>
              <a:t>More information about our projects is available on our web site</a:t>
            </a:r>
          </a:p>
          <a:p>
            <a:pPr lvl="1" algn="ctr"/>
            <a:r>
              <a:rPr lang="en-US" sz="2200" b="1" u="sng" dirty="0"/>
              <a:t>http://www.galileoprogetti.hu/projects.html</a:t>
            </a:r>
          </a:p>
          <a:p>
            <a:pPr lvl="1" algn="ctr"/>
            <a:r>
              <a:rPr lang="en-US" sz="2200" b="1" dirty="0"/>
              <a:t> </a:t>
            </a:r>
            <a:endParaRPr lang="en-GB" sz="2200" b="1" dirty="0"/>
          </a:p>
        </p:txBody>
      </p:sp>
    </p:spTree>
    <p:extLst>
      <p:ext uri="{BB962C8B-B14F-4D97-AF65-F5344CB8AC3E}">
        <p14:creationId xmlns:p14="http://schemas.microsoft.com/office/powerpoint/2010/main" val="895585428"/>
      </p:ext>
    </p:extLst>
  </p:cSld>
  <p:clrMapOvr>
    <a:masterClrMapping/>
  </p:clrMapOvr>
  <p:transition spd="slow" advTm="24000">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AE8F23-DA88-544E-B712-579033E5038A}"/>
              </a:ext>
            </a:extLst>
          </p:cNvPr>
          <p:cNvSpPr>
            <a:spLocks noGrp="1"/>
          </p:cNvSpPr>
          <p:nvPr>
            <p:ph type="title"/>
          </p:nvPr>
        </p:nvSpPr>
        <p:spPr>
          <a:xfrm>
            <a:off x="411480" y="365125"/>
            <a:ext cx="10942320" cy="1325563"/>
          </a:xfrm>
        </p:spPr>
        <p:txBody>
          <a:bodyPr>
            <a:normAutofit/>
          </a:bodyPr>
          <a:lstStyle/>
          <a:p>
            <a:endParaRPr lang="it-HU" sz="4000" b="1" dirty="0">
              <a:solidFill>
                <a:srgbClr val="00B050"/>
              </a:solidFill>
            </a:endParaRPr>
          </a:p>
        </p:txBody>
      </p:sp>
      <p:sp>
        <p:nvSpPr>
          <p:cNvPr id="3" name="Segnaposto contenuto 2">
            <a:extLst>
              <a:ext uri="{FF2B5EF4-FFF2-40B4-BE49-F238E27FC236}">
                <a16:creationId xmlns:a16="http://schemas.microsoft.com/office/drawing/2014/main" id="{64DE8FF0-DFA0-5245-8566-5CD91EB9D629}"/>
              </a:ext>
            </a:extLst>
          </p:cNvPr>
          <p:cNvSpPr>
            <a:spLocks noGrp="1"/>
          </p:cNvSpPr>
          <p:nvPr>
            <p:ph idx="1"/>
          </p:nvPr>
        </p:nvSpPr>
        <p:spPr>
          <a:xfrm>
            <a:off x="205740" y="1690688"/>
            <a:ext cx="13815060" cy="4486275"/>
          </a:xfrm>
        </p:spPr>
        <p:txBody>
          <a:bodyPr>
            <a:normAutofit/>
          </a:bodyPr>
          <a:lstStyle/>
          <a:p>
            <a:pPr marL="457200" lvl="1" indent="0" algn="just">
              <a:buNone/>
            </a:pPr>
            <a:endParaRPr lang="en-GB" sz="3200" dirty="0"/>
          </a:p>
          <a:p>
            <a:pPr lvl="2" algn="just"/>
            <a:r>
              <a:rPr lang="en-GB" sz="3200" dirty="0">
                <a:solidFill>
                  <a:srgbClr val="FF0000"/>
                </a:solidFill>
              </a:rPr>
              <a:t>Claudia </a:t>
            </a:r>
            <a:r>
              <a:rPr lang="en-GB" sz="3200" dirty="0" err="1">
                <a:solidFill>
                  <a:srgbClr val="FF0000"/>
                </a:solidFill>
              </a:rPr>
              <a:t>Piovano</a:t>
            </a:r>
            <a:r>
              <a:rPr lang="en-GB" sz="3200" dirty="0">
                <a:solidFill>
                  <a:srgbClr val="FF0000"/>
                </a:solidFill>
              </a:rPr>
              <a:t>, </a:t>
            </a:r>
          </a:p>
          <a:p>
            <a:pPr marL="914400" lvl="2" indent="0" algn="just">
              <a:buNone/>
            </a:pPr>
            <a:r>
              <a:rPr lang="en-GB" sz="3200" dirty="0">
                <a:solidFill>
                  <a:srgbClr val="FF0000"/>
                </a:solidFill>
              </a:rPr>
              <a:t>CEO, general coordinator </a:t>
            </a:r>
          </a:p>
          <a:p>
            <a:pPr marL="914400" lvl="2" indent="0" algn="just">
              <a:buNone/>
            </a:pPr>
            <a:r>
              <a:rPr lang="en-GB" sz="3200" dirty="0">
                <a:solidFill>
                  <a:srgbClr val="FF0000"/>
                </a:solidFill>
              </a:rPr>
              <a:t>and project manager</a:t>
            </a:r>
          </a:p>
          <a:p>
            <a:pPr marL="914400" lvl="2" indent="0" algn="just">
              <a:buNone/>
            </a:pPr>
            <a:endParaRPr lang="en-GB" sz="3200" dirty="0">
              <a:solidFill>
                <a:srgbClr val="FF0000"/>
              </a:solidFill>
            </a:endParaRPr>
          </a:p>
          <a:p>
            <a:pPr lvl="2" algn="just"/>
            <a:r>
              <a:rPr lang="hu-HU" sz="3200" dirty="0"/>
              <a:t>Ádám</a:t>
            </a:r>
            <a:r>
              <a:rPr lang="en-GB" sz="3200" dirty="0"/>
              <a:t> Fekete, </a:t>
            </a:r>
          </a:p>
          <a:p>
            <a:pPr marL="914400" lvl="2" indent="0" algn="just">
              <a:buNone/>
            </a:pPr>
            <a:r>
              <a:rPr lang="en-GB" sz="3200" dirty="0"/>
              <a:t>Financial Responsible</a:t>
            </a:r>
          </a:p>
          <a:p>
            <a:pPr marL="914400" lvl="2" indent="0" algn="just">
              <a:buNone/>
            </a:pPr>
            <a:endParaRPr lang="en-GB" sz="3200" dirty="0"/>
          </a:p>
          <a:p>
            <a:endParaRPr lang="it-HU" dirty="0"/>
          </a:p>
        </p:txBody>
      </p:sp>
      <p:pic>
        <p:nvPicPr>
          <p:cNvPr id="1026" name="Picture 2" descr="Staff">
            <a:extLst>
              <a:ext uri="{FF2B5EF4-FFF2-40B4-BE49-F238E27FC236}">
                <a16:creationId xmlns:a16="http://schemas.microsoft.com/office/drawing/2014/main" id="{1E3D0AEA-B3D0-1042-9434-FE30CE5063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5500" y="205740"/>
            <a:ext cx="6286500" cy="6652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165481"/>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53E60C6D-4E85-4E14-BCDF-BF15C241F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04D73BC-9D7D-7AA1-6362-3E9822B32CE2}"/>
              </a:ext>
            </a:extLst>
          </p:cNvPr>
          <p:cNvSpPr>
            <a:spLocks noGrp="1"/>
          </p:cNvSpPr>
          <p:nvPr>
            <p:ph type="title"/>
          </p:nvPr>
        </p:nvSpPr>
        <p:spPr>
          <a:xfrm>
            <a:off x="6151294" y="486184"/>
            <a:ext cx="5397237" cy="1325563"/>
          </a:xfrm>
        </p:spPr>
        <p:txBody>
          <a:bodyPr>
            <a:normAutofit/>
          </a:bodyPr>
          <a:lstStyle/>
          <a:p>
            <a:pPr>
              <a:spcAft>
                <a:spcPts val="1800"/>
              </a:spcAft>
            </a:pPr>
            <a:endParaRPr lang="it-HU"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p:txBody>
      </p:sp>
      <p:pic>
        <p:nvPicPr>
          <p:cNvPr id="35" name="Immagine 34">
            <a:extLst>
              <a:ext uri="{FF2B5EF4-FFF2-40B4-BE49-F238E27FC236}">
                <a16:creationId xmlns:a16="http://schemas.microsoft.com/office/drawing/2014/main" id="{4E2B6E57-F76D-784D-BA09-CE20FC9CD0F5}"/>
              </a:ext>
            </a:extLst>
          </p:cNvPr>
          <p:cNvPicPr>
            <a:picLocks noChangeAspect="1"/>
          </p:cNvPicPr>
          <p:nvPr/>
        </p:nvPicPr>
        <p:blipFill>
          <a:blip r:embed="rId2"/>
          <a:stretch>
            <a:fillRect/>
          </a:stretch>
        </p:blipFill>
        <p:spPr>
          <a:xfrm>
            <a:off x="509167" y="861918"/>
            <a:ext cx="4555700" cy="1116146"/>
          </a:xfrm>
          <a:custGeom>
            <a:avLst/>
            <a:gdLst/>
            <a:ahLst/>
            <a:cxnLst/>
            <a:rect l="l" t="t" r="r" b="b"/>
            <a:pathLst>
              <a:path w="4555700" h="2733294">
                <a:moveTo>
                  <a:pt x="82217" y="0"/>
                </a:moveTo>
                <a:lnTo>
                  <a:pt x="4473483" y="0"/>
                </a:lnTo>
                <a:cubicBezTo>
                  <a:pt x="4518890" y="0"/>
                  <a:pt x="4555700" y="36810"/>
                  <a:pt x="4555700" y="82217"/>
                </a:cubicBezTo>
                <a:lnTo>
                  <a:pt x="4555700" y="2651077"/>
                </a:lnTo>
                <a:cubicBezTo>
                  <a:pt x="4555700" y="2696484"/>
                  <a:pt x="4518890" y="2733294"/>
                  <a:pt x="4473483" y="2733294"/>
                </a:cubicBezTo>
                <a:lnTo>
                  <a:pt x="82217" y="2733294"/>
                </a:lnTo>
                <a:cubicBezTo>
                  <a:pt x="36810" y="2733294"/>
                  <a:pt x="0" y="2696484"/>
                  <a:pt x="0" y="2651077"/>
                </a:cubicBezTo>
                <a:lnTo>
                  <a:pt x="0" y="82217"/>
                </a:lnTo>
                <a:cubicBezTo>
                  <a:pt x="0" y="36810"/>
                  <a:pt x="36810" y="0"/>
                  <a:pt x="82217" y="0"/>
                </a:cubicBezTo>
                <a:close/>
              </a:path>
            </a:pathLst>
          </a:custGeom>
        </p:spPr>
      </p:pic>
      <p:sp>
        <p:nvSpPr>
          <p:cNvPr id="42" name="Freeform: Shape 41">
            <a:extLst>
              <a:ext uri="{FF2B5EF4-FFF2-40B4-BE49-F238E27FC236}">
                <a16:creationId xmlns:a16="http://schemas.microsoft.com/office/drawing/2014/main" id="{7D42D292-4C48-479B-9E59-E29CD9871C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Immagine 3" descr="Immagine che contiene Carattere, Elementi grafici, design, grafica&#10;&#10;Descrizione generata automaticamente">
            <a:extLst>
              <a:ext uri="{FF2B5EF4-FFF2-40B4-BE49-F238E27FC236}">
                <a16:creationId xmlns:a16="http://schemas.microsoft.com/office/drawing/2014/main" id="{68EB3941-1A81-D3A9-513C-3FAF6CDFBB88}"/>
              </a:ext>
            </a:extLst>
          </p:cNvPr>
          <p:cNvPicPr>
            <a:picLocks noChangeAspect="1"/>
          </p:cNvPicPr>
          <p:nvPr/>
        </p:nvPicPr>
        <p:blipFill rotWithShape="1">
          <a:blip r:embed="rId3"/>
          <a:srcRect r="2820" b="-3"/>
          <a:stretch/>
        </p:blipFill>
        <p:spPr>
          <a:xfrm>
            <a:off x="1129719" y="2839982"/>
            <a:ext cx="3048143" cy="3168375"/>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sp>
        <p:nvSpPr>
          <p:cNvPr id="3" name="Segnaposto contenuto 2">
            <a:extLst>
              <a:ext uri="{FF2B5EF4-FFF2-40B4-BE49-F238E27FC236}">
                <a16:creationId xmlns:a16="http://schemas.microsoft.com/office/drawing/2014/main" id="{E4BAC264-78C7-48FD-2ED2-75E7E986B988}"/>
              </a:ext>
            </a:extLst>
          </p:cNvPr>
          <p:cNvSpPr>
            <a:spLocks noGrp="1"/>
          </p:cNvSpPr>
          <p:nvPr>
            <p:ph idx="1"/>
          </p:nvPr>
        </p:nvSpPr>
        <p:spPr>
          <a:xfrm>
            <a:off x="6151294" y="662152"/>
            <a:ext cx="5397237" cy="5635870"/>
          </a:xfrm>
        </p:spPr>
        <p:txBody>
          <a:bodyPr>
            <a:normAutofit/>
          </a:bodyPr>
          <a:lstStyle/>
          <a:p>
            <a:pPr marL="0" indent="0">
              <a:buNone/>
            </a:pPr>
            <a:endParaRPr lang="it-HU" sz="2400" kern="0" dirty="0">
              <a:effectLst/>
              <a:highlight>
                <a:srgbClr val="FFFFFF"/>
              </a:highlight>
              <a:latin typeface="Hind" panose="02000000000000000000" pitchFamily="2" charset="77"/>
              <a:ea typeface="Times New Roman" panose="02020603050405020304" pitchFamily="18" charset="0"/>
              <a:cs typeface="Times New Roman" panose="02020603050405020304" pitchFamily="18" charset="0"/>
            </a:endParaRPr>
          </a:p>
          <a:p>
            <a:pPr marL="0" indent="0">
              <a:buNone/>
            </a:pPr>
            <a:r>
              <a:rPr lang="it-HU" sz="2400" kern="0" dirty="0">
                <a:effectLst/>
                <a:highlight>
                  <a:srgbClr val="FFFFFF"/>
                </a:highlight>
                <a:latin typeface="Hind" panose="02000000000000000000" pitchFamily="2" charset="77"/>
                <a:ea typeface="Times New Roman" panose="02020603050405020304" pitchFamily="18" charset="0"/>
                <a:cs typeface="Times New Roman" panose="02020603050405020304" pitchFamily="18" charset="0"/>
              </a:rPr>
              <a:t>Be Unit is a young-centered project, co-financed by the Erasmus+ programme, that wants to involve 45 young people – aged between 18 and 25 years old – in the design and organisation of an International Festival of Short Films. At the same time, the audiovisual language will become a useful tool for initiating an action of youth advocacy, intended as a form of activism aimed at bringing the voices, needs, and ideas of the new generations to the attention of local, national, and European institutions.</a:t>
            </a:r>
            <a:endParaRPr lang="it-IT" sz="2400" dirty="0"/>
          </a:p>
        </p:txBody>
      </p:sp>
      <p:sp>
        <p:nvSpPr>
          <p:cNvPr id="44" name="Arc 43">
            <a:extLst>
              <a:ext uri="{FF2B5EF4-FFF2-40B4-BE49-F238E27FC236}">
                <a16:creationId xmlns:a16="http://schemas.microsoft.com/office/drawing/2014/main" id="{533DF362-939D-4EEE-8DC4-6B54607E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95198">
            <a:off x="1539683" y="162676"/>
            <a:ext cx="4083433" cy="4083433"/>
          </a:xfrm>
          <a:prstGeom prst="arc">
            <a:avLst>
              <a:gd name="adj1" fmla="val 17445962"/>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43433550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0010567C-9424-15B3-E898-9E374AD6AE62}"/>
              </a:ext>
            </a:extLst>
          </p:cNvPr>
          <p:cNvSpPr>
            <a:spLocks noGrp="1"/>
          </p:cNvSpPr>
          <p:nvPr>
            <p:ph type="title"/>
          </p:nvPr>
        </p:nvSpPr>
        <p:spPr>
          <a:xfrm>
            <a:off x="538556" y="619042"/>
            <a:ext cx="5378232" cy="646332"/>
          </a:xfrm>
        </p:spPr>
        <p:txBody>
          <a:bodyPr anchor="b">
            <a:noAutofit/>
          </a:bodyPr>
          <a:lstStyle/>
          <a:p>
            <a:pPr>
              <a:lnSpc>
                <a:spcPct val="115000"/>
              </a:lnSpc>
              <a:spcAft>
                <a:spcPts val="800"/>
              </a:spcAft>
            </a:pPr>
            <a:r>
              <a:rPr lang="en-GB" sz="2800" kern="100" dirty="0">
                <a:solidFill>
                  <a:srgbClr val="DA0000"/>
                </a:solidFill>
                <a:effectLst/>
                <a:latin typeface="ADLaM Display" panose="020F0502020204030204" pitchFamily="34" charset="0"/>
                <a:ea typeface="Aptos" panose="020B0004020202020204" pitchFamily="34" charset="0"/>
                <a:cs typeface="ADLaM Display" panose="020F0502020204030204" pitchFamily="34" charset="0"/>
              </a:rPr>
              <a:t>Enhancing Roma youth work</a:t>
            </a:r>
            <a:endParaRPr lang="en-GB" sz="2800" dirty="0">
              <a:solidFill>
                <a:srgbClr val="DA0000"/>
              </a:solidFill>
              <a:latin typeface="ADLaM Display" panose="020F0502020204030204" pitchFamily="34" charset="0"/>
              <a:cs typeface="ADLaM Display" panose="020F0502020204030204" pitchFamily="34" charset="0"/>
            </a:endParaRPr>
          </a:p>
        </p:txBody>
      </p:sp>
      <p:sp>
        <p:nvSpPr>
          <p:cNvPr id="26" name="Rectangle 25">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124CBE60-2FD7-B193-8E44-48696877FC73}"/>
              </a:ext>
            </a:extLst>
          </p:cNvPr>
          <p:cNvSpPr>
            <a:spLocks noGrp="1"/>
          </p:cNvSpPr>
          <p:nvPr>
            <p:ph idx="1"/>
          </p:nvPr>
        </p:nvSpPr>
        <p:spPr>
          <a:xfrm>
            <a:off x="793661" y="2599509"/>
            <a:ext cx="4530898" cy="3639450"/>
          </a:xfrm>
        </p:spPr>
        <p:txBody>
          <a:bodyPr anchor="ctr">
            <a:normAutofit/>
          </a:bodyPr>
          <a:lstStyle/>
          <a:p>
            <a:pPr>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Objectives: to establish a transnational network of youth and social workers working with the Roma community. With significant involvement of Roma youth, the project aims to promote capacity building, cooperation and exchange of different perspectives, experiences and approaches, and to formulate targeted solutions. This will enhance the capacity of Roma youth as well as youth and social workers to improve the situation.</a:t>
            </a:r>
            <a:endParaRPr lang="it-HU" sz="1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Implementation: survey among Roma youth to get an overview of their wishes and concerns, workshop to sharing of results between European youth and social workers, publishing of the results and recommendations in a manual.</a:t>
            </a:r>
            <a:endParaRPr lang="it-HU" sz="1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Results: strengthen capacity and sensitivity to the needs of Roma youth of organization, development of new methods and tools, resulting in a manual with "best practices" and concrete recommendations for policy makers and stakeholders, network of cooperation.</a:t>
            </a:r>
            <a:endParaRPr lang="it-HU"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it-IT" sz="1100" dirty="0"/>
          </a:p>
        </p:txBody>
      </p:sp>
      <p:pic>
        <p:nvPicPr>
          <p:cNvPr id="4" name="Segnaposto contenuto 5" descr="Immagine che contiene Carattere, Elementi grafici, testo, logo&#10;&#10;Descrizione generata automaticamente">
            <a:extLst>
              <a:ext uri="{FF2B5EF4-FFF2-40B4-BE49-F238E27FC236}">
                <a16:creationId xmlns:a16="http://schemas.microsoft.com/office/drawing/2014/main" id="{65B2FCEE-CE8B-FD33-AECA-058FEE117869}"/>
              </a:ext>
            </a:extLst>
          </p:cNvPr>
          <p:cNvPicPr>
            <a:picLocks noGrp="1" noChangeAspect="1"/>
          </p:cNvPicPr>
          <p:nvPr>
            <p:ph idx="1"/>
          </p:nvPr>
        </p:nvPicPr>
        <p:blipFill rotWithShape="1">
          <a:blip r:embed="rId2"/>
          <a:srcRect t="1265" r="2" b="7450"/>
          <a:stretch/>
        </p:blipFill>
        <p:spPr>
          <a:xfrm>
            <a:off x="5911532" y="2484255"/>
            <a:ext cx="5150277" cy="3714244"/>
          </a:xfrm>
          <a:prstGeom prst="rect">
            <a:avLst/>
          </a:prstGeom>
        </p:spPr>
      </p:pic>
      <p:sp>
        <p:nvSpPr>
          <p:cNvPr id="30" name="Rectangle 29">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E24BB2C3-012E-8F1D-F6C9-F2E865D7293A}"/>
              </a:ext>
            </a:extLst>
          </p:cNvPr>
          <p:cNvSpPr txBox="1"/>
          <p:nvPr/>
        </p:nvSpPr>
        <p:spPr>
          <a:xfrm>
            <a:off x="4695568" y="1853514"/>
            <a:ext cx="184731" cy="646331"/>
          </a:xfrm>
          <a:prstGeom prst="rect">
            <a:avLst/>
          </a:prstGeom>
          <a:noFill/>
        </p:spPr>
        <p:txBody>
          <a:bodyPr wrap="none" rtlCol="0">
            <a:spAutoFit/>
          </a:bodyPr>
          <a:lstStyle/>
          <a:p>
            <a:br>
              <a:rPr lang="it-HU" sz="1800" kern="100" dirty="0">
                <a:effectLst/>
                <a:latin typeface="Aptos" panose="020B0004020202020204" pitchFamily="34" charset="0"/>
                <a:ea typeface="Aptos" panose="020B0004020202020204" pitchFamily="34" charset="0"/>
                <a:cs typeface="Times New Roman" panose="02020603050405020304" pitchFamily="18" charset="0"/>
              </a:rPr>
            </a:br>
            <a:endParaRPr lang="it-IT" dirty="0"/>
          </a:p>
        </p:txBody>
      </p:sp>
      <p:sp>
        <p:nvSpPr>
          <p:cNvPr id="6" name="CasellaDiTesto 5">
            <a:extLst>
              <a:ext uri="{FF2B5EF4-FFF2-40B4-BE49-F238E27FC236}">
                <a16:creationId xmlns:a16="http://schemas.microsoft.com/office/drawing/2014/main" id="{A48599E6-A2A4-049B-5DD1-D279BD9E4E67}"/>
              </a:ext>
            </a:extLst>
          </p:cNvPr>
          <p:cNvSpPr txBox="1"/>
          <p:nvPr/>
        </p:nvSpPr>
        <p:spPr>
          <a:xfrm flipH="1">
            <a:off x="7319483" y="420130"/>
            <a:ext cx="4602433" cy="1323439"/>
          </a:xfrm>
          <a:prstGeom prst="rect">
            <a:avLst/>
          </a:prstGeom>
          <a:noFill/>
        </p:spPr>
        <p:txBody>
          <a:bodyPr wrap="square" rtlCol="0">
            <a:spAutoFit/>
          </a:bodyPr>
          <a:lstStyle/>
          <a:p>
            <a:pPr algn="r"/>
            <a:r>
              <a:rPr lang="en-GB" sz="1600" b="1" kern="100" dirty="0">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t>Roma </a:t>
            </a:r>
            <a:r>
              <a:rPr lang="en-GB" sz="1600" b="1" kern="100" dirty="0" err="1">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t>Volkshochschule</a:t>
            </a:r>
            <a:r>
              <a:rPr lang="en-GB" sz="1600" b="1" kern="100" dirty="0">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t> Burgenland, Austria</a:t>
            </a:r>
            <a:br>
              <a:rPr lang="en-GB" sz="1600" b="1" kern="100" dirty="0">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br>
            <a:r>
              <a:rPr lang="en-GB" sz="1600" b="1" kern="100" dirty="0">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t>Galileo </a:t>
            </a:r>
            <a:r>
              <a:rPr lang="en-GB" sz="1600" b="1" kern="100" dirty="0" err="1">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t>Progetti</a:t>
            </a:r>
            <a:r>
              <a:rPr lang="en-GB" sz="1600" b="1" kern="100" dirty="0">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t>, Hungary</a:t>
            </a:r>
            <a:br>
              <a:rPr lang="en-GB" sz="1600" b="1" kern="100" dirty="0">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br>
            <a:r>
              <a:rPr lang="en-GB" sz="1600" b="1" kern="100" dirty="0">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t>CARITAS BOLZANO BRESSANONE, Italy</a:t>
            </a:r>
            <a:br>
              <a:rPr lang="en-GB" sz="1600" b="1" kern="100" dirty="0">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br>
            <a:r>
              <a:rPr lang="en-GB" sz="1600" b="1" kern="100" dirty="0" err="1">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t>Asociatia</a:t>
            </a:r>
            <a:r>
              <a:rPr lang="en-GB" sz="1600" b="1" kern="100" dirty="0">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t> “Pe </a:t>
            </a:r>
            <a:r>
              <a:rPr lang="en-GB" sz="1600" b="1" kern="100" dirty="0" err="1">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t>bune</a:t>
            </a:r>
            <a:r>
              <a:rPr lang="en-GB" sz="1600" b="1" kern="100" dirty="0">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t>”,  Romania</a:t>
            </a:r>
            <a:br>
              <a:rPr lang="en-GB" sz="1600" b="1" kern="100" dirty="0">
                <a:solidFill>
                  <a:srgbClr val="007603"/>
                </a:solidFill>
                <a:effectLst/>
                <a:latin typeface="ADLaM Display" panose="02010000000000000000" pitchFamily="2" charset="77"/>
                <a:ea typeface="ADLaM Display" panose="02010000000000000000" pitchFamily="2" charset="77"/>
                <a:cs typeface="ADLaM Display" panose="02010000000000000000" pitchFamily="2" charset="77"/>
              </a:rPr>
            </a:br>
            <a:endParaRPr lang="en-GB" sz="1600" b="1" dirty="0">
              <a:solidFill>
                <a:srgbClr val="007603"/>
              </a:solidFill>
              <a:latin typeface="ADLaM Display" panose="02010000000000000000" pitchFamily="2" charset="77"/>
              <a:ea typeface="ADLaM Display" panose="02010000000000000000" pitchFamily="2" charset="77"/>
              <a:cs typeface="ADLaM Display" panose="02010000000000000000" pitchFamily="2" charset="77"/>
            </a:endParaRPr>
          </a:p>
        </p:txBody>
      </p:sp>
      <p:pic>
        <p:nvPicPr>
          <p:cNvPr id="10" name="Immagine 9" descr="Immagine che contiene bandiera, simbolo, Carattere, logo&#10;&#10;Descrizione generata automaticamente">
            <a:extLst>
              <a:ext uri="{FF2B5EF4-FFF2-40B4-BE49-F238E27FC236}">
                <a16:creationId xmlns:a16="http://schemas.microsoft.com/office/drawing/2014/main" id="{B22FB0BD-1659-B871-09D2-A9948FED667D}"/>
              </a:ext>
            </a:extLst>
          </p:cNvPr>
          <p:cNvPicPr>
            <a:picLocks noChangeAspect="1"/>
          </p:cNvPicPr>
          <p:nvPr/>
        </p:nvPicPr>
        <p:blipFill>
          <a:blip r:embed="rId3"/>
          <a:stretch>
            <a:fillRect/>
          </a:stretch>
        </p:blipFill>
        <p:spPr>
          <a:xfrm>
            <a:off x="5835799" y="247876"/>
            <a:ext cx="1583800" cy="1605638"/>
          </a:xfrm>
          <a:prstGeom prst="rect">
            <a:avLst/>
          </a:prstGeom>
        </p:spPr>
      </p:pic>
    </p:spTree>
    <p:extLst>
      <p:ext uri="{BB962C8B-B14F-4D97-AF65-F5344CB8AC3E}">
        <p14:creationId xmlns:p14="http://schemas.microsoft.com/office/powerpoint/2010/main" val="55400990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092AB7-25FE-3CCE-1C96-EB8AB554830F}"/>
              </a:ext>
            </a:extLst>
          </p:cNvPr>
          <p:cNvSpPr>
            <a:spLocks noGrp="1"/>
          </p:cNvSpPr>
          <p:nvPr>
            <p:ph type="title"/>
          </p:nvPr>
        </p:nvSpPr>
        <p:spPr/>
        <p:txBody>
          <a:bodyPr/>
          <a:lstStyle/>
          <a:p>
            <a:endParaRPr lang="it-IT" dirty="0"/>
          </a:p>
        </p:txBody>
      </p:sp>
      <p:graphicFrame>
        <p:nvGraphicFramePr>
          <p:cNvPr id="7" name="Segnaposto contenuto 2">
            <a:extLst>
              <a:ext uri="{FF2B5EF4-FFF2-40B4-BE49-F238E27FC236}">
                <a16:creationId xmlns:a16="http://schemas.microsoft.com/office/drawing/2014/main" id="{D4DE4E7B-FAC9-E779-23AE-873DBC05B19C}"/>
              </a:ext>
            </a:extLst>
          </p:cNvPr>
          <p:cNvGraphicFramePr>
            <a:graphicFrameLocks noGrp="1"/>
          </p:cNvGraphicFramePr>
          <p:nvPr>
            <p:ph sz="half" idx="1"/>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egnaposto contenuto 3">
            <a:extLst>
              <a:ext uri="{FF2B5EF4-FFF2-40B4-BE49-F238E27FC236}">
                <a16:creationId xmlns:a16="http://schemas.microsoft.com/office/drawing/2014/main" id="{09E0E1E7-FD75-B876-FCF0-E898CEA01CBD}"/>
              </a:ext>
            </a:extLst>
          </p:cNvPr>
          <p:cNvSpPr>
            <a:spLocks noGrp="1"/>
          </p:cNvSpPr>
          <p:nvPr>
            <p:ph sz="half" idx="2"/>
          </p:nvPr>
        </p:nvSpPr>
        <p:spPr/>
        <p:txBody>
          <a:bodyPr>
            <a:noAutofit/>
          </a:bodyPr>
          <a:lstStyle/>
          <a:p>
            <a:pPr marL="0" indent="0">
              <a:buNone/>
            </a:pPr>
            <a:r>
              <a:rPr lang="en-GB" sz="1800" kern="0" dirty="0">
                <a:solidFill>
                  <a:srgbClr val="666666"/>
                </a:solidFill>
                <a:latin typeface="Open Sans" panose="020B0606030504020204" pitchFamily="34" charset="0"/>
                <a:cs typeface="Times New Roman" panose="02020603050405020304" pitchFamily="18" charset="0"/>
              </a:rPr>
              <a:t>The Communities for Sciences (C4S) </a:t>
            </a:r>
            <a:r>
              <a:rPr lang="en-GB" sz="2400" b="1" kern="0" dirty="0">
                <a:solidFill>
                  <a:srgbClr val="DA0000"/>
                </a:solidFill>
                <a:latin typeface="Open Sans" panose="020B0606030504020204" pitchFamily="34" charset="0"/>
                <a:cs typeface="Times New Roman" panose="02020603050405020304" pitchFamily="18" charset="0"/>
              </a:rPr>
              <a:t>CONSORTIUM</a:t>
            </a:r>
            <a:r>
              <a:rPr lang="en-GB" sz="1800" kern="0" dirty="0">
                <a:solidFill>
                  <a:srgbClr val="666666"/>
                </a:solidFill>
                <a:latin typeface="Open Sans" panose="020B0606030504020204" pitchFamily="34" charset="0"/>
                <a:cs typeface="Times New Roman" panose="02020603050405020304" pitchFamily="18" charset="0"/>
              </a:rPr>
              <a:t> is integrated by </a:t>
            </a:r>
            <a:r>
              <a:rPr lang="en-GB" sz="1800" b="1" kern="0" dirty="0" err="1">
                <a:solidFill>
                  <a:srgbClr val="0070C0"/>
                </a:solidFill>
                <a:latin typeface="Open Sans" panose="020B0606030504020204" pitchFamily="34" charset="0"/>
                <a:cs typeface="Times New Roman" panose="02020603050405020304" pitchFamily="18" charset="0"/>
              </a:rPr>
              <a:t>Fundació</a:t>
            </a:r>
            <a:r>
              <a:rPr lang="en-GB" sz="1800" b="1" kern="0" dirty="0">
                <a:solidFill>
                  <a:srgbClr val="0070C0"/>
                </a:solidFill>
                <a:latin typeface="Open Sans" panose="020B0606030504020204" pitchFamily="34" charset="0"/>
                <a:cs typeface="Times New Roman" panose="02020603050405020304" pitchFamily="18" charset="0"/>
              </a:rPr>
              <a:t> </a:t>
            </a:r>
            <a:r>
              <a:rPr lang="en-GB" sz="1800" b="1" kern="0" dirty="0" err="1">
                <a:solidFill>
                  <a:srgbClr val="0070C0"/>
                </a:solidFill>
                <a:latin typeface="Open Sans" panose="020B0606030504020204" pitchFamily="34" charset="0"/>
                <a:cs typeface="Times New Roman" panose="02020603050405020304" pitchFamily="18" charset="0"/>
              </a:rPr>
              <a:t>Universitària</a:t>
            </a:r>
            <a:r>
              <a:rPr lang="en-GB" sz="1800" b="1" kern="0" dirty="0">
                <a:solidFill>
                  <a:srgbClr val="0070C0"/>
                </a:solidFill>
                <a:latin typeface="Open Sans" panose="020B0606030504020204" pitchFamily="34" charset="0"/>
                <a:cs typeface="Times New Roman" panose="02020603050405020304" pitchFamily="18" charset="0"/>
              </a:rPr>
              <a:t> del </a:t>
            </a:r>
            <a:r>
              <a:rPr lang="en-GB" sz="1800" b="1" kern="0" dirty="0" err="1">
                <a:solidFill>
                  <a:srgbClr val="0070C0"/>
                </a:solidFill>
                <a:latin typeface="Open Sans" panose="020B0606030504020204" pitchFamily="34" charset="0"/>
                <a:cs typeface="Times New Roman" panose="02020603050405020304" pitchFamily="18" charset="0"/>
              </a:rPr>
              <a:t>Bages</a:t>
            </a:r>
            <a:r>
              <a:rPr lang="en-GB" sz="1800" b="1" kern="0" dirty="0">
                <a:solidFill>
                  <a:srgbClr val="0070C0"/>
                </a:solidFill>
                <a:latin typeface="Open Sans" panose="020B0606030504020204" pitchFamily="34" charset="0"/>
                <a:cs typeface="Times New Roman" panose="02020603050405020304" pitchFamily="18" charset="0"/>
              </a:rPr>
              <a:t> </a:t>
            </a:r>
            <a:r>
              <a:rPr lang="en-GB" sz="1800" kern="0" dirty="0">
                <a:solidFill>
                  <a:srgbClr val="666666"/>
                </a:solidFill>
                <a:latin typeface="Open Sans" panose="020B0606030504020204" pitchFamily="34" charset="0"/>
                <a:cs typeface="Times New Roman" panose="02020603050405020304" pitchFamily="18" charset="0"/>
              </a:rPr>
              <a:t>(Manresa campus of UVic-UCC) and </a:t>
            </a:r>
            <a:r>
              <a:rPr lang="en-GB" sz="1800" b="1" kern="0" dirty="0">
                <a:solidFill>
                  <a:srgbClr val="0070C0"/>
                </a:solidFill>
                <a:latin typeface="Open Sans" panose="020B0606030504020204" pitchFamily="34" charset="0"/>
                <a:cs typeface="Times New Roman" panose="02020603050405020304" pitchFamily="18" charset="0"/>
              </a:rPr>
              <a:t>Vic campus of UVic-UCC </a:t>
            </a:r>
            <a:r>
              <a:rPr lang="en-GB" sz="1800" kern="0" dirty="0">
                <a:solidFill>
                  <a:srgbClr val="666666"/>
                </a:solidFill>
                <a:latin typeface="Open Sans" panose="020B0606030504020204" pitchFamily="34" charset="0"/>
                <a:cs typeface="Times New Roman" panose="02020603050405020304" pitchFamily="18" charset="0"/>
              </a:rPr>
              <a:t>(both from Catalonia-Spain),</a:t>
            </a:r>
            <a:r>
              <a:rPr lang="en-GB" sz="1800" b="1" kern="0" dirty="0">
                <a:solidFill>
                  <a:srgbClr val="0070C0"/>
                </a:solidFill>
                <a:latin typeface="Open Sans" panose="020B0606030504020204" pitchFamily="34" charset="0"/>
                <a:cs typeface="Times New Roman" panose="02020603050405020304" pitchFamily="18" charset="0"/>
              </a:rPr>
              <a:t> IB University of Applied Health and Social Science</a:t>
            </a:r>
            <a:r>
              <a:rPr lang="en-GB" sz="1800" kern="0" dirty="0">
                <a:solidFill>
                  <a:srgbClr val="666666"/>
                </a:solidFill>
                <a:latin typeface="Open Sans" panose="020B0606030504020204" pitchFamily="34" charset="0"/>
                <a:cs typeface="Times New Roman" panose="02020603050405020304" pitchFamily="18" charset="0"/>
              </a:rPr>
              <a:t> (Germany), </a:t>
            </a:r>
            <a:r>
              <a:rPr lang="en-GB" sz="1800" b="1" kern="0" dirty="0">
                <a:solidFill>
                  <a:srgbClr val="0070C0"/>
                </a:solidFill>
                <a:latin typeface="Open Sans" panose="020B0606030504020204" pitchFamily="34" charset="0"/>
                <a:cs typeface="Times New Roman" panose="02020603050405020304" pitchFamily="18" charset="0"/>
              </a:rPr>
              <a:t>Galileo </a:t>
            </a:r>
            <a:r>
              <a:rPr lang="en-GB" sz="1800" b="1" kern="0" dirty="0" err="1">
                <a:solidFill>
                  <a:srgbClr val="0070C0"/>
                </a:solidFill>
                <a:latin typeface="Open Sans" panose="020B0606030504020204" pitchFamily="34" charset="0"/>
                <a:cs typeface="Times New Roman" panose="02020603050405020304" pitchFamily="18" charset="0"/>
              </a:rPr>
              <a:t>Progetti</a:t>
            </a:r>
            <a:r>
              <a:rPr lang="en-GB" sz="1800" b="1" kern="0" dirty="0">
                <a:solidFill>
                  <a:srgbClr val="0070C0"/>
                </a:solidFill>
                <a:latin typeface="Open Sans" panose="020B0606030504020204" pitchFamily="34" charset="0"/>
                <a:cs typeface="Times New Roman" panose="02020603050405020304" pitchFamily="18" charset="0"/>
              </a:rPr>
              <a:t> </a:t>
            </a:r>
            <a:r>
              <a:rPr lang="en-GB" sz="1800" kern="0" dirty="0">
                <a:solidFill>
                  <a:srgbClr val="666666"/>
                </a:solidFill>
                <a:latin typeface="Open Sans" panose="020B0606030504020204" pitchFamily="34" charset="0"/>
                <a:cs typeface="Times New Roman" panose="02020603050405020304" pitchFamily="18" charset="0"/>
              </a:rPr>
              <a:t>(Hungary), </a:t>
            </a:r>
            <a:r>
              <a:rPr lang="en-GB" sz="1800" kern="0" dirty="0" err="1">
                <a:solidFill>
                  <a:srgbClr val="666666"/>
                </a:solidFill>
                <a:latin typeface="Open Sans" panose="020B0606030504020204" pitchFamily="34" charset="0"/>
                <a:cs typeface="Times New Roman" panose="02020603050405020304" pitchFamily="18" charset="0"/>
              </a:rPr>
              <a:t>Universita’Degli</a:t>
            </a:r>
            <a:r>
              <a:rPr lang="en-GB" sz="1800" kern="0" dirty="0">
                <a:solidFill>
                  <a:srgbClr val="666666"/>
                </a:solidFill>
                <a:latin typeface="Open Sans" panose="020B0606030504020204" pitchFamily="34" charset="0"/>
                <a:cs typeface="Times New Roman" panose="02020603050405020304" pitchFamily="18" charset="0"/>
              </a:rPr>
              <a:t> </a:t>
            </a:r>
            <a:r>
              <a:rPr lang="en-GB" sz="1800" kern="0" dirty="0" err="1">
                <a:solidFill>
                  <a:srgbClr val="666666"/>
                </a:solidFill>
                <a:latin typeface="Open Sans" panose="020B0606030504020204" pitchFamily="34" charset="0"/>
                <a:cs typeface="Times New Roman" panose="02020603050405020304" pitchFamily="18" charset="0"/>
              </a:rPr>
              <a:t>Studi</a:t>
            </a:r>
            <a:r>
              <a:rPr lang="en-GB" sz="1800" kern="0" dirty="0">
                <a:solidFill>
                  <a:srgbClr val="666666"/>
                </a:solidFill>
                <a:latin typeface="Open Sans" panose="020B0606030504020204" pitchFamily="34" charset="0"/>
                <a:cs typeface="Times New Roman" panose="02020603050405020304" pitchFamily="18" charset="0"/>
              </a:rPr>
              <a:t> Di Milano-</a:t>
            </a:r>
            <a:r>
              <a:rPr lang="en-GB" sz="1800" kern="0" dirty="0" err="1">
                <a:solidFill>
                  <a:srgbClr val="666666"/>
                </a:solidFill>
                <a:latin typeface="Open Sans" panose="020B0606030504020204" pitchFamily="34" charset="0"/>
                <a:cs typeface="Times New Roman" panose="02020603050405020304" pitchFamily="18" charset="0"/>
              </a:rPr>
              <a:t>Biccocca</a:t>
            </a:r>
            <a:r>
              <a:rPr lang="en-GB" sz="1800" kern="0" dirty="0">
                <a:solidFill>
                  <a:srgbClr val="666666"/>
                </a:solidFill>
                <a:latin typeface="Open Sans" panose="020B0606030504020204" pitchFamily="34" charset="0"/>
                <a:cs typeface="Times New Roman" panose="02020603050405020304" pitchFamily="18" charset="0"/>
              </a:rPr>
              <a:t> (Italy), </a:t>
            </a:r>
            <a:r>
              <a:rPr lang="en-GB" sz="1800" b="1" kern="0" dirty="0">
                <a:solidFill>
                  <a:srgbClr val="0070C0"/>
                </a:solidFill>
                <a:latin typeface="Open Sans" panose="020B0606030504020204" pitchFamily="34" charset="0"/>
                <a:cs typeface="Times New Roman" panose="02020603050405020304" pitchFamily="18" charset="0"/>
              </a:rPr>
              <a:t>Board of Education for Vienna</a:t>
            </a:r>
            <a:r>
              <a:rPr lang="en-GB" sz="1800" kern="0" dirty="0">
                <a:solidFill>
                  <a:srgbClr val="666666"/>
                </a:solidFill>
                <a:latin typeface="Open Sans" panose="020B0606030504020204" pitchFamily="34" charset="0"/>
                <a:cs typeface="Times New Roman" panose="02020603050405020304" pitchFamily="18" charset="0"/>
              </a:rPr>
              <a:t>, European Office (Austria), Municipality of Sesto San Giovanni – Socio Educational Sector – </a:t>
            </a:r>
            <a:r>
              <a:rPr lang="en-GB" sz="1800" b="1" kern="0" dirty="0" err="1">
                <a:solidFill>
                  <a:srgbClr val="0070C0"/>
                </a:solidFill>
                <a:latin typeface="Open Sans" panose="020B0606030504020204" pitchFamily="34" charset="0"/>
                <a:cs typeface="Times New Roman" panose="02020603050405020304" pitchFamily="18" charset="0"/>
              </a:rPr>
              <a:t>GiocheriaLaboratori</a:t>
            </a:r>
            <a:r>
              <a:rPr lang="en-GB" sz="1800" kern="0" dirty="0">
                <a:solidFill>
                  <a:srgbClr val="666666"/>
                </a:solidFill>
                <a:latin typeface="Open Sans" panose="020B0606030504020204" pitchFamily="34" charset="0"/>
                <a:cs typeface="Times New Roman" panose="02020603050405020304" pitchFamily="18" charset="0"/>
              </a:rPr>
              <a:t> (Italy), </a:t>
            </a:r>
            <a:r>
              <a:rPr lang="en-GB" sz="1800" b="1" kern="0" dirty="0">
                <a:solidFill>
                  <a:srgbClr val="0070C0"/>
                </a:solidFill>
                <a:latin typeface="Open Sans" panose="020B0606030504020204" pitchFamily="34" charset="0"/>
                <a:cs typeface="Times New Roman" panose="02020603050405020304" pitchFamily="18" charset="0"/>
              </a:rPr>
              <a:t>Erasmus Brussel University of Applied Sciences and Arts </a:t>
            </a:r>
            <a:r>
              <a:rPr lang="en-GB" sz="1800" kern="0" dirty="0">
                <a:solidFill>
                  <a:srgbClr val="666666"/>
                </a:solidFill>
                <a:latin typeface="Open Sans" panose="020B0606030504020204" pitchFamily="34" charset="0"/>
                <a:cs typeface="Times New Roman" panose="02020603050405020304" pitchFamily="18" charset="0"/>
              </a:rPr>
              <a:t>(Belgium), </a:t>
            </a:r>
            <a:r>
              <a:rPr lang="en-GB" sz="1800" b="1" kern="0" dirty="0" err="1">
                <a:solidFill>
                  <a:srgbClr val="0070C0"/>
                </a:solidFill>
                <a:latin typeface="Open Sans" panose="020B0606030504020204" pitchFamily="34" charset="0"/>
                <a:cs typeface="Times New Roman" panose="02020603050405020304" pitchFamily="18" charset="0"/>
              </a:rPr>
              <a:t>Wirtschaftsuniversitat</a:t>
            </a:r>
            <a:r>
              <a:rPr lang="en-GB" sz="1800" b="1" kern="0" dirty="0">
                <a:solidFill>
                  <a:srgbClr val="0070C0"/>
                </a:solidFill>
                <a:latin typeface="Open Sans" panose="020B0606030504020204" pitchFamily="34" charset="0"/>
                <a:cs typeface="Times New Roman" panose="02020603050405020304" pitchFamily="18" charset="0"/>
              </a:rPr>
              <a:t> Wien</a:t>
            </a:r>
            <a:r>
              <a:rPr lang="en-GB" sz="1800" kern="0" dirty="0">
                <a:solidFill>
                  <a:srgbClr val="666666"/>
                </a:solidFill>
                <a:latin typeface="Open Sans" panose="020B0606030504020204" pitchFamily="34" charset="0"/>
                <a:cs typeface="Times New Roman" panose="02020603050405020304" pitchFamily="18" charset="0"/>
              </a:rPr>
              <a:t> (Austria), </a:t>
            </a:r>
            <a:r>
              <a:rPr lang="en-GB" sz="1800" b="1" kern="0" dirty="0" err="1">
                <a:solidFill>
                  <a:srgbClr val="0070C0"/>
                </a:solidFill>
                <a:latin typeface="Open Sans" panose="020B0606030504020204" pitchFamily="34" charset="0"/>
                <a:cs typeface="Times New Roman" panose="02020603050405020304" pitchFamily="18" charset="0"/>
              </a:rPr>
              <a:t>Lunds</a:t>
            </a:r>
            <a:r>
              <a:rPr lang="en-GB" sz="1800" b="1" kern="0" dirty="0">
                <a:solidFill>
                  <a:srgbClr val="0070C0"/>
                </a:solidFill>
                <a:latin typeface="Open Sans" panose="020B0606030504020204" pitchFamily="34" charset="0"/>
                <a:cs typeface="Times New Roman" panose="02020603050405020304" pitchFamily="18" charset="0"/>
              </a:rPr>
              <a:t> </a:t>
            </a:r>
            <a:r>
              <a:rPr lang="en-GB" sz="1800" b="1" kern="0" dirty="0" err="1">
                <a:solidFill>
                  <a:srgbClr val="0070C0"/>
                </a:solidFill>
                <a:latin typeface="Open Sans" panose="020B0606030504020204" pitchFamily="34" charset="0"/>
                <a:cs typeface="Times New Roman" panose="02020603050405020304" pitchFamily="18" charset="0"/>
              </a:rPr>
              <a:t>Universitet</a:t>
            </a:r>
            <a:r>
              <a:rPr lang="en-GB" sz="1800" b="1" kern="0" dirty="0">
                <a:solidFill>
                  <a:srgbClr val="0070C0"/>
                </a:solidFill>
                <a:latin typeface="Open Sans" panose="020B0606030504020204" pitchFamily="34" charset="0"/>
                <a:cs typeface="Times New Roman" panose="02020603050405020304" pitchFamily="18" charset="0"/>
              </a:rPr>
              <a:t> </a:t>
            </a:r>
            <a:r>
              <a:rPr lang="en-GB" sz="1800" kern="0" dirty="0">
                <a:solidFill>
                  <a:srgbClr val="666666"/>
                </a:solidFill>
                <a:latin typeface="Open Sans" panose="020B0606030504020204" pitchFamily="34" charset="0"/>
                <a:cs typeface="Times New Roman" panose="02020603050405020304" pitchFamily="18" charset="0"/>
              </a:rPr>
              <a:t>(Sweden) and </a:t>
            </a:r>
            <a:r>
              <a:rPr lang="en-GB" sz="1800" b="1" kern="0" dirty="0">
                <a:solidFill>
                  <a:srgbClr val="0070C0"/>
                </a:solidFill>
                <a:latin typeface="Open Sans" panose="020B0606030504020204" pitchFamily="34" charset="0"/>
                <a:cs typeface="Times New Roman" panose="02020603050405020304" pitchFamily="18" charset="0"/>
              </a:rPr>
              <a:t>New Bulgarian University </a:t>
            </a:r>
            <a:r>
              <a:rPr lang="en-GB" sz="1800" kern="0" dirty="0">
                <a:solidFill>
                  <a:srgbClr val="666666"/>
                </a:solidFill>
                <a:latin typeface="Open Sans" panose="020B0606030504020204" pitchFamily="34" charset="0"/>
                <a:cs typeface="Times New Roman" panose="02020603050405020304" pitchFamily="18" charset="0"/>
              </a:rPr>
              <a:t>(Bulgaria). </a:t>
            </a:r>
          </a:p>
        </p:txBody>
      </p:sp>
      <p:pic>
        <p:nvPicPr>
          <p:cNvPr id="5" name="Immagine 4">
            <a:extLst>
              <a:ext uri="{FF2B5EF4-FFF2-40B4-BE49-F238E27FC236}">
                <a16:creationId xmlns:a16="http://schemas.microsoft.com/office/drawing/2014/main" id="{E767FCB2-9A1E-1CF7-7363-DC8B715C8CC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38199" y="351137"/>
            <a:ext cx="3765332" cy="1339552"/>
          </a:xfrm>
          <a:prstGeom prst="rect">
            <a:avLst/>
          </a:prstGeom>
          <a:noFill/>
          <a:ln>
            <a:noFill/>
          </a:ln>
        </p:spPr>
      </p:pic>
      <p:pic>
        <p:nvPicPr>
          <p:cNvPr id="6" name="Immagine 5" descr="Immagine che contiene Carattere, Blu elettrico, blu, schermata&#10;&#10;Descrizione generata automaticamente">
            <a:extLst>
              <a:ext uri="{FF2B5EF4-FFF2-40B4-BE49-F238E27FC236}">
                <a16:creationId xmlns:a16="http://schemas.microsoft.com/office/drawing/2014/main" id="{3148E5E1-699C-8985-0A2C-8349AD042344}"/>
              </a:ext>
            </a:extLst>
          </p:cNvPr>
          <p:cNvPicPr>
            <a:picLocks noChangeAspect="1"/>
          </p:cNvPicPr>
          <p:nvPr/>
        </p:nvPicPr>
        <p:blipFill>
          <a:blip r:embed="rId8"/>
          <a:stretch>
            <a:fillRect/>
          </a:stretch>
        </p:blipFill>
        <p:spPr>
          <a:xfrm>
            <a:off x="6947759" y="681037"/>
            <a:ext cx="4118965" cy="853917"/>
          </a:xfrm>
          <a:prstGeom prst="rect">
            <a:avLst/>
          </a:prstGeom>
        </p:spPr>
      </p:pic>
    </p:spTree>
    <p:extLst>
      <p:ext uri="{BB962C8B-B14F-4D97-AF65-F5344CB8AC3E}">
        <p14:creationId xmlns:p14="http://schemas.microsoft.com/office/powerpoint/2010/main" val="3258688055"/>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F9B822F-893E-44C8-963C-64F50ACECB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441B9D1A-2F37-7E40-A80A-961A01E7EE71}"/>
              </a:ext>
            </a:extLst>
          </p:cNvPr>
          <p:cNvSpPr>
            <a:spLocks noGrp="1"/>
          </p:cNvSpPr>
          <p:nvPr>
            <p:ph type="title"/>
          </p:nvPr>
        </p:nvSpPr>
        <p:spPr>
          <a:xfrm>
            <a:off x="838200" y="585216"/>
            <a:ext cx="10515600" cy="1325563"/>
          </a:xfrm>
        </p:spPr>
        <p:txBody>
          <a:bodyPr>
            <a:normAutofit/>
          </a:bodyPr>
          <a:lstStyle/>
          <a:p>
            <a:br>
              <a:rPr lang="it-HU" sz="2800" dirty="0">
                <a:solidFill>
                  <a:schemeClr val="bg1"/>
                </a:solidFill>
              </a:rPr>
            </a:br>
            <a:br>
              <a:rPr lang="it-HU" sz="2800" dirty="0">
                <a:solidFill>
                  <a:schemeClr val="bg1"/>
                </a:solidFill>
              </a:rPr>
            </a:br>
            <a:endParaRPr lang="it-HU" sz="2800" dirty="0">
              <a:solidFill>
                <a:schemeClr val="bg1"/>
              </a:solidFill>
            </a:endParaRPr>
          </a:p>
        </p:txBody>
      </p:sp>
      <p:pic>
        <p:nvPicPr>
          <p:cNvPr id="2050" name="Picture 2" descr="Net-Works-LOGO">
            <a:extLst>
              <a:ext uri="{FF2B5EF4-FFF2-40B4-BE49-F238E27FC236}">
                <a16:creationId xmlns:a16="http://schemas.microsoft.com/office/drawing/2014/main" id="{6C896A97-85EE-CA47-9447-BD99A428D5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571" r="3" b="3"/>
          <a:stretch/>
        </p:blipFill>
        <p:spPr bwMode="auto">
          <a:xfrm>
            <a:off x="841248" y="2516777"/>
            <a:ext cx="6236208" cy="36601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4">
            <a:extLst>
              <a:ext uri="{FF2B5EF4-FFF2-40B4-BE49-F238E27FC236}">
                <a16:creationId xmlns:a16="http://schemas.microsoft.com/office/drawing/2014/main" id="{E4679C73-F634-404E-A498-8A3FE94E5013}"/>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10486" y="749559"/>
            <a:ext cx="3803650" cy="1086180"/>
          </a:xfrm>
          <a:prstGeom prst="rect">
            <a:avLst/>
          </a:prstGeom>
          <a:noFill/>
          <a:ln>
            <a:noFill/>
          </a:ln>
        </p:spPr>
      </p:pic>
      <p:sp>
        <p:nvSpPr>
          <p:cNvPr id="5" name="CasellaDiTesto 4">
            <a:extLst>
              <a:ext uri="{FF2B5EF4-FFF2-40B4-BE49-F238E27FC236}">
                <a16:creationId xmlns:a16="http://schemas.microsoft.com/office/drawing/2014/main" id="{6E775D4C-4C42-8242-B91D-98B7C7D5D410}"/>
              </a:ext>
            </a:extLst>
          </p:cNvPr>
          <p:cNvSpPr txBox="1"/>
          <p:nvPr/>
        </p:nvSpPr>
        <p:spPr>
          <a:xfrm>
            <a:off x="6691745" y="2496310"/>
            <a:ext cx="4957710" cy="4801314"/>
          </a:xfrm>
          <a:prstGeom prst="rect">
            <a:avLst/>
          </a:prstGeom>
          <a:noFill/>
        </p:spPr>
        <p:txBody>
          <a:bodyPr wrap="square" rtlCol="0">
            <a:spAutoFit/>
          </a:bodyPr>
          <a:lstStyle/>
          <a:p>
            <a:pPr algn="ctr"/>
            <a:r>
              <a:rPr lang="en-GB" sz="2400" dirty="0">
                <a:latin typeface="Abadi" panose="020B0604020104020204" pitchFamily="34" charset="0"/>
              </a:rPr>
              <a:t>NET-WORKS 2020 project consented to establish new national and regional networks of work-based adult education providers, providing them with tools to strengthen their ability to provide effective adult education – especially for those furthest from the labour market.</a:t>
            </a:r>
          </a:p>
          <a:p>
            <a:endParaRPr lang="en-GB" sz="2400" dirty="0"/>
          </a:p>
          <a:p>
            <a:r>
              <a:rPr lang="en-GB" sz="2400" dirty="0">
                <a:latin typeface="Abadi" panose="020B0604020104020204" pitchFamily="34" charset="0"/>
              </a:rPr>
              <a:t>ERASMUS+ PROGRAMME KA3: Support for policy reforms</a:t>
            </a:r>
          </a:p>
          <a:p>
            <a:endParaRPr lang="it-HU" dirty="0"/>
          </a:p>
        </p:txBody>
      </p:sp>
    </p:spTree>
    <p:extLst>
      <p:ext uri="{BB962C8B-B14F-4D97-AF65-F5344CB8AC3E}">
        <p14:creationId xmlns:p14="http://schemas.microsoft.com/office/powerpoint/2010/main" val="929820954"/>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42080F10-AD5C-5E6E-877C-D4181F906D1E}"/>
              </a:ext>
            </a:extLst>
          </p:cNvPr>
          <p:cNvSpPr>
            <a:spLocks noGrp="1"/>
          </p:cNvSpPr>
          <p:nvPr>
            <p:ph type="title"/>
          </p:nvPr>
        </p:nvSpPr>
        <p:spPr>
          <a:xfrm>
            <a:off x="804672" y="802955"/>
            <a:ext cx="4766330" cy="1454051"/>
          </a:xfrm>
        </p:spPr>
        <p:txBody>
          <a:bodyPr>
            <a:normAutofit fontScale="90000"/>
          </a:bodyPr>
          <a:lstStyle/>
          <a:p>
            <a:r>
              <a:rPr lang="it-HU" sz="2000" dirty="0">
                <a:solidFill>
                  <a:srgbClr val="0070C0"/>
                </a:solidFill>
                <a:effectLst/>
                <a:latin typeface="Hind" panose="02000000000000000000" pitchFamily="2" charset="77"/>
                <a:ea typeface="Times New Roman" panose="02020603050405020304" pitchFamily="18" charset="0"/>
              </a:rPr>
              <a:t>ART &amp; INCLUSION project target groups are adults with disability and adults with mental illness, who tend to have less participation in adult education, formal or non-formal, in lifelong learning activities and in the labour market. </a:t>
            </a:r>
            <a:br>
              <a:rPr lang="it-IT" sz="1400" dirty="0"/>
            </a:br>
            <a:endParaRPr lang="it-IT" sz="3600" dirty="0">
              <a:solidFill>
                <a:schemeClr val="tx2"/>
              </a:solidFill>
            </a:endParaRPr>
          </a:p>
        </p:txBody>
      </p:sp>
      <p:graphicFrame>
        <p:nvGraphicFramePr>
          <p:cNvPr id="5" name="Segnaposto contenuto 4">
            <a:extLst>
              <a:ext uri="{FF2B5EF4-FFF2-40B4-BE49-F238E27FC236}">
                <a16:creationId xmlns:a16="http://schemas.microsoft.com/office/drawing/2014/main" id="{7BFD41F0-FC2F-8478-0446-70A206908B60}"/>
              </a:ext>
            </a:extLst>
          </p:cNvPr>
          <p:cNvGraphicFramePr>
            <a:graphicFrameLocks noGrp="1"/>
          </p:cNvGraphicFramePr>
          <p:nvPr>
            <p:ph idx="1"/>
            <p:extLst>
              <p:ext uri="{D42A27DB-BD31-4B8C-83A1-F6EECF244321}">
                <p14:modId xmlns:p14="http://schemas.microsoft.com/office/powerpoint/2010/main" val="966394061"/>
              </p:ext>
            </p:extLst>
          </p:nvPr>
        </p:nvGraphicFramePr>
        <p:xfrm>
          <a:off x="804672" y="2421683"/>
          <a:ext cx="5291328" cy="3904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Immagine 5" descr="Immagine che contiene logo, Elementi grafici, Carattere, simbolo&#10;&#10;Descrizione generata automaticamente">
            <a:extLst>
              <a:ext uri="{FF2B5EF4-FFF2-40B4-BE49-F238E27FC236}">
                <a16:creationId xmlns:a16="http://schemas.microsoft.com/office/drawing/2014/main" id="{CE0D9F3D-C89D-0AE7-A605-DA66E2236871}"/>
              </a:ext>
            </a:extLst>
          </p:cNvPr>
          <p:cNvPicPr>
            <a:picLocks noGrp="1" noChangeAspect="1" noChangeArrowheads="1"/>
          </p:cNvPicPr>
          <p:nvPr>
            <p:ph idx="1"/>
          </p:nvPr>
        </p:nvPicPr>
        <p:blipFill>
          <a:blip r:embed="rId7" r:link="rId8">
            <a:extLst>
              <a:ext uri="{28A0092B-C50C-407E-A947-70E740481C1C}">
                <a14:useLocalDpi xmlns:a14="http://schemas.microsoft.com/office/drawing/2010/main" val="0"/>
              </a:ext>
            </a:extLst>
          </a:blip>
          <a:stretch>
            <a:fillRect/>
          </a:stretch>
        </p:blipFill>
        <p:spPr bwMode="auto">
          <a:xfrm>
            <a:off x="7708392" y="1814465"/>
            <a:ext cx="4142232" cy="415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3555758"/>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7">
            <a:extLst>
              <a:ext uri="{FF2B5EF4-FFF2-40B4-BE49-F238E27FC236}">
                <a16:creationId xmlns:a16="http://schemas.microsoft.com/office/drawing/2014/main" id="{4F82AEAD-72F7-48B3-DFC4-E942729D8E7A}"/>
              </a:ext>
            </a:extLst>
          </p:cNvPr>
          <p:cNvSpPr>
            <a:spLocks noGrp="1"/>
          </p:cNvSpPr>
          <p:nvPr>
            <p:ph idx="1"/>
          </p:nvPr>
        </p:nvSpPr>
        <p:spPr>
          <a:xfrm>
            <a:off x="643469" y="1782981"/>
            <a:ext cx="5321746" cy="4393982"/>
          </a:xfrm>
        </p:spPr>
        <p:txBody>
          <a:bodyPr>
            <a:normAutofit fontScale="92500" lnSpcReduction="20000"/>
          </a:bodyPr>
          <a:lstStyle/>
          <a:p>
            <a:pPr fontAlgn="base"/>
            <a:r>
              <a:rPr lang="en-GB" dirty="0"/>
              <a:t>Training courses for professionals to acquire the skills necessary for a positive engagement with the target public - people far away from employment - and to facilitate their socio-professional integration;</a:t>
            </a:r>
          </a:p>
          <a:p>
            <a:pPr fontAlgn="base"/>
            <a:r>
              <a:rPr lang="en-GB" dirty="0"/>
              <a:t>Transferable know-how materials between the different countries involved and in other non-project countries;</a:t>
            </a:r>
          </a:p>
          <a:p>
            <a:pPr fontAlgn="base"/>
            <a:r>
              <a:rPr lang="en-GB" dirty="0"/>
              <a:t>Digital tools to increase the cooperation between training and socio-professional actors.</a:t>
            </a:r>
          </a:p>
          <a:p>
            <a:endParaRPr lang="en-US" sz="2000" dirty="0"/>
          </a:p>
        </p:txBody>
      </p:sp>
      <p:grpSp>
        <p:nvGrpSpPr>
          <p:cNvPr id="13" name="Group 12">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Segnaposto contenuto 3">
            <a:extLst>
              <a:ext uri="{FF2B5EF4-FFF2-40B4-BE49-F238E27FC236}">
                <a16:creationId xmlns:a16="http://schemas.microsoft.com/office/drawing/2014/main" id="{A88D1D39-7E4E-6D4E-A773-3A04E0DBC7EC}"/>
              </a:ext>
            </a:extLst>
          </p:cNvPr>
          <p:cNvPicPr>
            <a:picLocks noChangeAspect="1"/>
          </p:cNvPicPr>
          <p:nvPr/>
        </p:nvPicPr>
        <p:blipFill>
          <a:blip r:embed="rId2"/>
          <a:stretch>
            <a:fillRect/>
          </a:stretch>
        </p:blipFill>
        <p:spPr>
          <a:xfrm>
            <a:off x="6363128" y="1520805"/>
            <a:ext cx="5321747" cy="2058866"/>
          </a:xfrm>
          <a:prstGeom prst="rect">
            <a:avLst/>
          </a:prstGeom>
        </p:spPr>
      </p:pic>
      <p:grpSp>
        <p:nvGrpSpPr>
          <p:cNvPr id="17" name="Group 16">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8" name="Rectangle 17">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098" name="Picture 2" descr="Oldal logó">
            <a:extLst>
              <a:ext uri="{FF2B5EF4-FFF2-40B4-BE49-F238E27FC236}">
                <a16:creationId xmlns:a16="http://schemas.microsoft.com/office/drawing/2014/main" id="{F83A1400-5476-5242-862D-F495D4FC9A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3128" y="4471988"/>
            <a:ext cx="5618903" cy="1156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747635"/>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magine 20">
            <a:extLst>
              <a:ext uri="{FF2B5EF4-FFF2-40B4-BE49-F238E27FC236}">
                <a16:creationId xmlns:a16="http://schemas.microsoft.com/office/drawing/2014/main" id="{24D38123-AADD-48A9-B619-D0B6D6E10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pic>
        <p:nvPicPr>
          <p:cNvPr id="19" name="Immagine 18">
            <a:extLst>
              <a:ext uri="{FF2B5EF4-FFF2-40B4-BE49-F238E27FC236}">
                <a16:creationId xmlns:a16="http://schemas.microsoft.com/office/drawing/2014/main" id="{7884C89F-214A-4540-94D0-E5B4BF9E1C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46075"/>
            <a:ext cx="12192000" cy="4820314"/>
          </a:xfrm>
          <a:prstGeom prst="rect">
            <a:avLst/>
          </a:prstGeom>
        </p:spPr>
      </p:pic>
      <p:sp>
        <p:nvSpPr>
          <p:cNvPr id="9" name="Rettangolo 8" title="Elemento grafico sovrapposto">
            <a:extLst>
              <a:ext uri="{FF2B5EF4-FFF2-40B4-BE49-F238E27FC236}">
                <a16:creationId xmlns:a16="http://schemas.microsoft.com/office/drawing/2014/main" id="{ACA1F03C-9F4C-4DBD-AECA-3F82118ECA43}"/>
              </a:ext>
            </a:extLst>
          </p:cNvPr>
          <p:cNvSpPr/>
          <p:nvPr/>
        </p:nvSpPr>
        <p:spPr bwMode="ltGray">
          <a:xfrm>
            <a:off x="6054236" y="-5143"/>
            <a:ext cx="4814392" cy="6871532"/>
          </a:xfrm>
          <a:prstGeom prst="rect">
            <a:avLst/>
          </a:prstGeom>
          <a:solidFill>
            <a:srgbClr val="215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8" name="Titolo 1">
            <a:extLst>
              <a:ext uri="{FF2B5EF4-FFF2-40B4-BE49-F238E27FC236}">
                <a16:creationId xmlns:a16="http://schemas.microsoft.com/office/drawing/2014/main" id="{2D4819B2-6145-4F86-9AFE-717AC49BE77D}"/>
              </a:ext>
            </a:extLst>
          </p:cNvPr>
          <p:cNvSpPr>
            <a:spLocks noGrp="1"/>
          </p:cNvSpPr>
          <p:nvPr>
            <p:ph type="ctrTitle"/>
          </p:nvPr>
        </p:nvSpPr>
        <p:spPr bwMode="black">
          <a:xfrm>
            <a:off x="6054231" y="4390231"/>
            <a:ext cx="4814390" cy="1546509"/>
          </a:xfrm>
        </p:spPr>
        <p:txBody>
          <a:bodyPr rtlCol="0">
            <a:normAutofit fontScale="90000"/>
          </a:bodyPr>
          <a:lstStyle/>
          <a:p>
            <a:pPr algn="ctr" rtl="0"/>
            <a:br>
              <a:rPr lang="it-IT" sz="3500" dirty="0">
                <a:solidFill>
                  <a:schemeClr val="bg1"/>
                </a:solidFill>
                <a:latin typeface="Abadi" panose="020B0604020104020204" pitchFamily="34" charset="0"/>
              </a:rPr>
            </a:br>
            <a:r>
              <a:rPr lang="it-IT" sz="2800" dirty="0">
                <a:solidFill>
                  <a:schemeClr val="bg1"/>
                </a:solidFill>
                <a:latin typeface="Abadi" panose="020B0604020104020204" pitchFamily="34" charset="0"/>
              </a:rPr>
              <a:t>Galileo Progetti Nonprofit Kft.</a:t>
            </a:r>
            <a:br>
              <a:rPr lang="it-IT" sz="2800" dirty="0">
                <a:solidFill>
                  <a:schemeClr val="bg1"/>
                </a:solidFill>
                <a:latin typeface="Abadi" panose="020B0604020104020204" pitchFamily="34" charset="0"/>
              </a:rPr>
            </a:br>
            <a:br>
              <a:rPr lang="it-IT" sz="2800" dirty="0">
                <a:solidFill>
                  <a:schemeClr val="bg1"/>
                </a:solidFill>
                <a:latin typeface="Abadi" panose="020B0604020104020204" pitchFamily="34" charset="0"/>
              </a:rPr>
            </a:br>
            <a:r>
              <a:rPr lang="it-IT" sz="2800" dirty="0" err="1">
                <a:solidFill>
                  <a:schemeClr val="bg1"/>
                </a:solidFill>
                <a:latin typeface="Abadi" panose="020B0604020104020204" pitchFamily="34" charset="0"/>
              </a:rPr>
              <a:t>www.galileoprogetti.hu</a:t>
            </a:r>
            <a:br>
              <a:rPr lang="it-IT" sz="2800" dirty="0">
                <a:solidFill>
                  <a:schemeClr val="bg1"/>
                </a:solidFill>
                <a:latin typeface="Abadi" panose="020B0604020104020204" pitchFamily="34" charset="0"/>
              </a:rPr>
            </a:br>
            <a:br>
              <a:rPr lang="it-IT" sz="2800" dirty="0">
                <a:solidFill>
                  <a:schemeClr val="bg1"/>
                </a:solidFill>
                <a:latin typeface="Abadi" panose="020B0604020104020204" pitchFamily="34" charset="0"/>
              </a:rPr>
            </a:br>
            <a:endParaRPr lang="it-IT" sz="3300" dirty="0">
              <a:solidFill>
                <a:schemeClr val="bg1"/>
              </a:solidFill>
              <a:latin typeface="Abadi" panose="020B0604020104020204" pitchFamily="34" charset="0"/>
            </a:endParaRPr>
          </a:p>
        </p:txBody>
      </p:sp>
      <p:pic>
        <p:nvPicPr>
          <p:cNvPr id="3" name="Immagine 2" descr="Immagine che contiene testo&#10;&#10;Descrizione generata automaticamente">
            <a:extLst>
              <a:ext uri="{FF2B5EF4-FFF2-40B4-BE49-F238E27FC236}">
                <a16:creationId xmlns:a16="http://schemas.microsoft.com/office/drawing/2014/main" id="{36C7B7A5-0FE9-4A03-BF35-7DB285C824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9134" y="414329"/>
            <a:ext cx="3317123" cy="1800444"/>
          </a:xfrm>
          <a:prstGeom prst="rect">
            <a:avLst/>
          </a:prstGeom>
        </p:spPr>
      </p:pic>
      <p:sp>
        <p:nvSpPr>
          <p:cNvPr id="13" name="CasellaDiTesto 12">
            <a:extLst>
              <a:ext uri="{FF2B5EF4-FFF2-40B4-BE49-F238E27FC236}">
                <a16:creationId xmlns:a16="http://schemas.microsoft.com/office/drawing/2014/main" id="{35E5950E-07B6-46A5-A264-556A6BE3F414}"/>
              </a:ext>
            </a:extLst>
          </p:cNvPr>
          <p:cNvSpPr txBox="1"/>
          <p:nvPr/>
        </p:nvSpPr>
        <p:spPr>
          <a:xfrm>
            <a:off x="6054234" y="5657671"/>
            <a:ext cx="4814391" cy="923330"/>
          </a:xfrm>
          <a:prstGeom prst="rect">
            <a:avLst/>
          </a:prstGeom>
          <a:noFill/>
        </p:spPr>
        <p:txBody>
          <a:bodyPr wrap="square" rtlCol="0">
            <a:spAutoFit/>
          </a:bodyPr>
          <a:lstStyle/>
          <a:p>
            <a:pPr algn="ctr">
              <a:spcAft>
                <a:spcPts val="0"/>
              </a:spcAft>
            </a:pPr>
            <a:r>
              <a:rPr lang="hu-HU" b="1" i="0" dirty="0">
                <a:solidFill>
                  <a:schemeClr val="bg1"/>
                </a:solidFill>
                <a:effectLst/>
                <a:latin typeface="Arial, sans-serif"/>
              </a:rPr>
              <a:t>H-1126 </a:t>
            </a:r>
            <a:r>
              <a:rPr lang="it-IT" b="1" i="0" dirty="0">
                <a:solidFill>
                  <a:schemeClr val="bg1"/>
                </a:solidFill>
                <a:effectLst/>
                <a:latin typeface="Arial, sans-serif"/>
              </a:rPr>
              <a:t>B</a:t>
            </a:r>
            <a:r>
              <a:rPr lang="hu-HU" b="1" i="0" dirty="0">
                <a:solidFill>
                  <a:schemeClr val="bg1"/>
                </a:solidFill>
                <a:effectLst/>
                <a:latin typeface="Arial, sans-serif"/>
              </a:rPr>
              <a:t>udapest, Böszörményi út 2/a </a:t>
            </a:r>
          </a:p>
          <a:p>
            <a:pPr algn="ctr">
              <a:spcAft>
                <a:spcPts val="0"/>
              </a:spcAft>
            </a:pPr>
            <a:r>
              <a:rPr lang="hu-HU" sz="1800" b="0" i="0" dirty="0">
                <a:solidFill>
                  <a:srgbClr val="FFFF00"/>
                </a:solidFill>
                <a:effectLst/>
                <a:latin typeface="Arial" panose="020B0604020202020204" pitchFamily="34" charset="0"/>
              </a:rPr>
              <a:t>+36</a:t>
            </a:r>
            <a:r>
              <a:rPr lang="it-IT" sz="1800" b="0" i="0" dirty="0">
                <a:solidFill>
                  <a:srgbClr val="FFFF00"/>
                </a:solidFill>
                <a:effectLst/>
                <a:latin typeface="Arial" panose="020B0604020202020204" pitchFamily="34" charset="0"/>
              </a:rPr>
              <a:t> 70 323 38 35</a:t>
            </a:r>
            <a:endParaRPr lang="it-IT" b="0" i="0" dirty="0">
              <a:solidFill>
                <a:srgbClr val="FFFF00"/>
              </a:solidFill>
              <a:effectLst/>
              <a:latin typeface="Arial" panose="020B0604020202020204" pitchFamily="34" charset="0"/>
            </a:endParaRPr>
          </a:p>
          <a:p>
            <a:endParaRPr lang="it-IT" dirty="0"/>
          </a:p>
        </p:txBody>
      </p:sp>
      <p:sp>
        <p:nvSpPr>
          <p:cNvPr id="2" name="Rettangolo 1">
            <a:extLst>
              <a:ext uri="{FF2B5EF4-FFF2-40B4-BE49-F238E27FC236}">
                <a16:creationId xmlns:a16="http://schemas.microsoft.com/office/drawing/2014/main" id="{347CD860-5BAB-4FA3-932D-CD561E61879B}"/>
              </a:ext>
            </a:extLst>
          </p:cNvPr>
          <p:cNvSpPr/>
          <p:nvPr/>
        </p:nvSpPr>
        <p:spPr>
          <a:xfrm>
            <a:off x="6054234" y="2875002"/>
            <a:ext cx="4734246" cy="1107996"/>
          </a:xfrm>
          <a:prstGeom prst="rect">
            <a:avLst/>
          </a:prstGeom>
          <a:noFill/>
        </p:spPr>
        <p:txBody>
          <a:bodyPr wrap="none" lIns="91440" tIns="45720" rIns="91440" bIns="45720">
            <a:spAutoFit/>
          </a:bodyPr>
          <a:lstStyle/>
          <a:p>
            <a:pPr algn="ctr"/>
            <a:r>
              <a:rPr lang="it-IT" sz="6600" b="1" cap="none" spc="50" dirty="0">
                <a:ln w="0"/>
                <a:solidFill>
                  <a:schemeClr val="bg1"/>
                </a:solidFill>
                <a:effectLst>
                  <a:innerShdw blurRad="63500" dist="50800" dir="13500000">
                    <a:srgbClr val="000000">
                      <a:alpha val="50000"/>
                    </a:srgbClr>
                  </a:innerShdw>
                </a:effectLst>
              </a:rPr>
              <a:t>THANK YOU!</a:t>
            </a:r>
          </a:p>
        </p:txBody>
      </p:sp>
    </p:spTree>
    <p:extLst>
      <p:ext uri="{BB962C8B-B14F-4D97-AF65-F5344CB8AC3E}">
        <p14:creationId xmlns:p14="http://schemas.microsoft.com/office/powerpoint/2010/main" val="2808004642"/>
      </p:ext>
    </p:extLst>
  </p:cSld>
  <p:clrMapOvr>
    <a:masterClrMapping/>
  </p:clrMapOvr>
  <p:transition spd="slow" advTm="6920">
    <p:wipe/>
  </p:transition>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bg2">
                <a:shade val="30000"/>
                <a:satMod val="115000"/>
                <a:alpha val="58000"/>
              </a:schemeClr>
            </a:gs>
            <a:gs pos="50000">
              <a:schemeClr val="bg2">
                <a:shade val="67500"/>
                <a:satMod val="115000"/>
              </a:schemeClr>
            </a:gs>
            <a:gs pos="100000">
              <a:schemeClr val="bg2">
                <a:shade val="100000"/>
                <a:satMod val="115000"/>
              </a:schemeClr>
            </a:gs>
          </a:gsLst>
          <a:lin ang="10800000" scaled="1"/>
          <a:tileRect/>
        </a:gra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9460B2C3CD752419BA1A3A3A9C14D82" ma:contentTypeVersion="12" ma:contentTypeDescription="Creare un nuovo documento." ma:contentTypeScope="" ma:versionID="5c8a7639cc91eb135031aa73f973a46d">
  <xsd:schema xmlns:xsd="http://www.w3.org/2001/XMLSchema" xmlns:xs="http://www.w3.org/2001/XMLSchema" xmlns:p="http://schemas.microsoft.com/office/2006/metadata/properties" xmlns:ns2="97e133d7-b86e-4fab-b5e8-6f5a836374a6" xmlns:ns3="91b16719-536f-4fdf-94c4-f7ad0f841ac6" targetNamespace="http://schemas.microsoft.com/office/2006/metadata/properties" ma:root="true" ma:fieldsID="0f3c2ed26be29f24a8ada9ade87bf913" ns2:_="" ns3:_="">
    <xsd:import namespace="97e133d7-b86e-4fab-b5e8-6f5a836374a6"/>
    <xsd:import namespace="91b16719-536f-4fdf-94c4-f7ad0f841ac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e133d7-b86e-4fab-b5e8-6f5a836374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Tag immagine" ma:readOnly="false" ma:fieldId="{5cf76f15-5ced-4ddc-b409-7134ff3c332f}" ma:taxonomyMulti="true" ma:sspId="f8f742dd-a78c-4ee2-8464-c83d8407f28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b16719-536f-4fdf-94c4-f7ad0f841ac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1845b64a-53b8-49e8-8800-5afbc619c6b8}" ma:internalName="TaxCatchAll" ma:showField="CatchAllData" ma:web="91b16719-536f-4fdf-94c4-f7ad0f841a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7e133d7-b86e-4fab-b5e8-6f5a836374a6">
      <Terms xmlns="http://schemas.microsoft.com/office/infopath/2007/PartnerControls"/>
    </lcf76f155ced4ddcb4097134ff3c332f>
    <TaxCatchAll xmlns="91b16719-536f-4fdf-94c4-f7ad0f841ac6" xsi:nil="true"/>
  </documentManagement>
</p:properties>
</file>

<file path=customXml/itemProps1.xml><?xml version="1.0" encoding="utf-8"?>
<ds:datastoreItem xmlns:ds="http://schemas.openxmlformats.org/officeDocument/2006/customXml" ds:itemID="{5DC49F4A-CAA8-42B6-9F8F-F5A2B88A5F5B}"/>
</file>

<file path=customXml/itemProps2.xml><?xml version="1.0" encoding="utf-8"?>
<ds:datastoreItem xmlns:ds="http://schemas.openxmlformats.org/officeDocument/2006/customXml" ds:itemID="{3D378153-E2AB-4250-A357-26C1D628B972}"/>
</file>

<file path=customXml/itemProps3.xml><?xml version="1.0" encoding="utf-8"?>
<ds:datastoreItem xmlns:ds="http://schemas.openxmlformats.org/officeDocument/2006/customXml" ds:itemID="{E7A72FF3-588D-4ADE-A462-512D06D74DAC}"/>
</file>

<file path=docProps/app.xml><?xml version="1.0" encoding="utf-8"?>
<Properties xmlns="http://schemas.openxmlformats.org/officeDocument/2006/extended-properties" xmlns:vt="http://schemas.openxmlformats.org/officeDocument/2006/docPropsVTypes">
  <Template>Atlas</Template>
  <TotalTime>1865</TotalTime>
  <Words>1243</Words>
  <Application>Microsoft Macintosh PowerPoint</Application>
  <PresentationFormat>Widescreen</PresentationFormat>
  <Paragraphs>111</Paragraphs>
  <Slides>16</Slides>
  <Notes>0</Notes>
  <HiddenSlides>0</HiddenSlides>
  <MMClips>0</MMClips>
  <ScaleCrop>false</ScaleCrop>
  <HeadingPairs>
    <vt:vector size="6" baseType="variant">
      <vt:variant>
        <vt:lpstr>Caratteri utilizzati</vt:lpstr>
      </vt:variant>
      <vt:variant>
        <vt:i4>11</vt:i4>
      </vt:variant>
      <vt:variant>
        <vt:lpstr>Tema</vt:lpstr>
      </vt:variant>
      <vt:variant>
        <vt:i4>1</vt:i4>
      </vt:variant>
      <vt:variant>
        <vt:lpstr>Titoli diapositive</vt:lpstr>
      </vt:variant>
      <vt:variant>
        <vt:i4>16</vt:i4>
      </vt:variant>
    </vt:vector>
  </HeadingPairs>
  <TitlesOfParts>
    <vt:vector size="28" baseType="lpstr">
      <vt:lpstr>Abadi</vt:lpstr>
      <vt:lpstr>ADLaM Display</vt:lpstr>
      <vt:lpstr>Aharoni</vt:lpstr>
      <vt:lpstr>Aptos</vt:lpstr>
      <vt:lpstr>Arial</vt:lpstr>
      <vt:lpstr>Arial, sans-serif</vt:lpstr>
      <vt:lpstr>Calibri</vt:lpstr>
      <vt:lpstr>Calibri Light</vt:lpstr>
      <vt:lpstr>Hind</vt:lpstr>
      <vt:lpstr>Open Sans</vt:lpstr>
      <vt:lpstr>Wingdings</vt:lpstr>
      <vt:lpstr>Tema di Office</vt:lpstr>
      <vt:lpstr> Galileo Progetti Nonprofit Kft.  https://galileoprogetti.hu/language/en/home-english/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Enhancing Roma youth work</vt:lpstr>
      <vt:lpstr>Presentazione standard di PowerPoint</vt:lpstr>
      <vt:lpstr>  </vt:lpstr>
      <vt:lpstr>ART &amp; INCLUSION project target groups are adults with disability and adults with mental illness, who tend to have less participation in adult education, formal or non-formal, in lifelong learning activities and in the labour market.  </vt:lpstr>
      <vt:lpstr>Presentazione standard di PowerPoint</vt:lpstr>
      <vt:lpstr> Galileo Progetti Nonprofit Kft.  www.galileoprogetti.hu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Corso di Laurea in Scienze dell’Amministrazione  L’impatto del Covid-19 sul settore del trasporto aereo:  Il caso Alitalia</dc:title>
  <dc:creator>YASSINE JOULAL</dc:creator>
  <cp:lastModifiedBy>Ádám Fekete</cp:lastModifiedBy>
  <cp:revision>144</cp:revision>
  <dcterms:created xsi:type="dcterms:W3CDTF">2021-04-11T16:26:07Z</dcterms:created>
  <dcterms:modified xsi:type="dcterms:W3CDTF">2024-06-02T08:39:50Z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0x010100B9460B2C3CD752419BA1A3A3A9C14D82</vt:lpwstr>
  </property>
</Properties>
</file>